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theme/themeOverride1.xml" ContentType="application/vnd.openxmlformats-officedocument.themeOverride+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theme/themeOverride5.xml" ContentType="application/vnd.openxmlformats-officedocument.themeOverride+xml"/>
  <Override PartName="/ppt/charts/chart9.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1"/>
  </p:sldMasterIdLst>
  <p:notesMasterIdLst>
    <p:notesMasterId r:id="rId39"/>
  </p:notesMasterIdLst>
  <p:handoutMasterIdLst>
    <p:handoutMasterId r:id="rId40"/>
  </p:handoutMasterIdLst>
  <p:sldIdLst>
    <p:sldId id="256" r:id="rId2"/>
    <p:sldId id="257" r:id="rId3"/>
    <p:sldId id="276" r:id="rId4"/>
    <p:sldId id="278" r:id="rId5"/>
    <p:sldId id="279" r:id="rId6"/>
    <p:sldId id="291" r:id="rId7"/>
    <p:sldId id="292" r:id="rId8"/>
    <p:sldId id="287" r:id="rId9"/>
    <p:sldId id="289" r:id="rId10"/>
    <p:sldId id="269" r:id="rId11"/>
    <p:sldId id="281" r:id="rId12"/>
    <p:sldId id="282" r:id="rId13"/>
    <p:sldId id="271" r:id="rId14"/>
    <p:sldId id="270" r:id="rId15"/>
    <p:sldId id="268" r:id="rId16"/>
    <p:sldId id="283" r:id="rId17"/>
    <p:sldId id="286" r:id="rId18"/>
    <p:sldId id="264" r:id="rId19"/>
    <p:sldId id="272" r:id="rId20"/>
    <p:sldId id="290"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 id="260" r:id="rId36"/>
    <p:sldId id="259" r:id="rId37"/>
    <p:sldId id="310" r:id="rId38"/>
  </p:sldIdLst>
  <p:sldSz cx="9144000" cy="6858000" type="screen4x3"/>
  <p:notesSz cx="7026275"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0131"/>
    <a:srgbClr val="020730"/>
    <a:srgbClr val="000C1A"/>
    <a:srgbClr val="A2BEC4"/>
    <a:srgbClr val="91D591"/>
    <a:srgbClr val="FDF9DC"/>
    <a:srgbClr val="E31B23"/>
    <a:srgbClr val="00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677" autoAdjust="0"/>
  </p:normalViewPr>
  <p:slideViewPr>
    <p:cSldViewPr snapToObjects="1">
      <p:cViewPr>
        <p:scale>
          <a:sx n="100" d="100"/>
          <a:sy n="100" d="100"/>
        </p:scale>
        <p:origin x="-1944" y="-432"/>
      </p:cViewPr>
      <p:guideLst>
        <p:guide orient="horz" pos="4176"/>
        <p:guide orient="horz" pos="1008"/>
        <p:guide orient="horz" pos="1440"/>
        <p:guide pos="7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embeddings/oleObject3.bin"/><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solidFill>
                <a:schemeClr val="accent1"/>
              </a:solidFill>
            </a:ln>
          </c:spPr>
          <c:dPt>
            <c:idx val="0"/>
            <c:bubble3D val="0"/>
            <c:spPr>
              <a:solidFill>
                <a:schemeClr val="bg1"/>
              </a:solidFill>
              <a:ln>
                <a:solidFill>
                  <a:schemeClr val="accent1"/>
                </a:solidFill>
              </a:ln>
            </c:spPr>
          </c:dPt>
          <c:dPt>
            <c:idx val="1"/>
            <c:bubble3D val="0"/>
            <c:spPr>
              <a:solidFill>
                <a:schemeClr val="bg2">
                  <a:lumMod val="60000"/>
                  <a:lumOff val="40000"/>
                </a:schemeClr>
              </a:solidFill>
              <a:ln>
                <a:solidFill>
                  <a:schemeClr val="accent1"/>
                </a:solidFill>
              </a:ln>
            </c:spPr>
          </c:dPt>
          <c:dPt>
            <c:idx val="2"/>
            <c:bubble3D val="0"/>
            <c:spPr>
              <a:solidFill>
                <a:schemeClr val="accent1">
                  <a:lumMod val="50000"/>
                </a:schemeClr>
              </a:solidFill>
              <a:ln>
                <a:solidFill>
                  <a:schemeClr val="accent1"/>
                </a:solidFill>
              </a:ln>
            </c:spPr>
          </c:dPt>
          <c:dPt>
            <c:idx val="3"/>
            <c:bubble3D val="0"/>
            <c:spPr>
              <a:solidFill>
                <a:srgbClr val="A2BEC4"/>
              </a:solidFill>
              <a:ln>
                <a:solidFill>
                  <a:schemeClr val="accent1"/>
                </a:solidFill>
              </a:ln>
            </c:spPr>
          </c:dPt>
          <c:dPt>
            <c:idx val="4"/>
            <c:bubble3D val="0"/>
            <c:spPr>
              <a:solidFill>
                <a:srgbClr val="91D591"/>
              </a:solidFill>
              <a:ln>
                <a:solidFill>
                  <a:schemeClr val="accent1"/>
                </a:solidFill>
              </a:ln>
            </c:spPr>
          </c:dPt>
          <c:cat>
            <c:strRef>
              <c:f>Sheet1!$A$2:$A$6</c:f>
              <c:strCache>
                <c:ptCount val="5"/>
                <c:pt idx="0">
                  <c:v>Met no Benchmarks</c:v>
                </c:pt>
                <c:pt idx="1">
                  <c:v>Met 1 Benchmark</c:v>
                </c:pt>
                <c:pt idx="2">
                  <c:v>Met 2 Benchmarks</c:v>
                </c:pt>
                <c:pt idx="3">
                  <c:v>Met 3 Benchmarks</c:v>
                </c:pt>
                <c:pt idx="4">
                  <c:v>Met All 4 Benchmarks</c:v>
                </c:pt>
              </c:strCache>
            </c:strRef>
          </c:cat>
          <c:val>
            <c:numRef>
              <c:f>Sheet1!$B$2:$B$6</c:f>
              <c:numCache>
                <c:formatCode>General</c:formatCode>
                <c:ptCount val="5"/>
                <c:pt idx="0">
                  <c:v>44</c:v>
                </c:pt>
                <c:pt idx="1">
                  <c:v>17</c:v>
                </c:pt>
                <c:pt idx="2">
                  <c:v>15</c:v>
                </c:pt>
                <c:pt idx="3">
                  <c:v>12</c:v>
                </c:pt>
                <c:pt idx="4">
                  <c:v>14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727034120735"/>
          <c:y val="3.5665796952895679E-2"/>
          <c:w val="0.83387729658792653"/>
          <c:h val="0.57531402879373805"/>
        </c:manualLayout>
      </c:layout>
      <c:barChart>
        <c:barDir val="col"/>
        <c:grouping val="clustered"/>
        <c:varyColors val="0"/>
        <c:ser>
          <c:idx val="0"/>
          <c:order val="0"/>
          <c:tx>
            <c:strRef>
              <c:f>Sheet1!$B$1</c:f>
              <c:strCache>
                <c:ptCount val="1"/>
                <c:pt idx="0">
                  <c:v>Column1</c:v>
                </c:pt>
              </c:strCache>
            </c:strRef>
          </c:tx>
          <c:spPr>
            <a:solidFill>
              <a:srgbClr val="00B050"/>
            </a:solidFill>
          </c:spPr>
          <c:invertIfNegative val="0"/>
          <c:cat>
            <c:strRef>
              <c:f>Sheet1!$A$2:$A$7</c:f>
              <c:strCache>
                <c:ptCount val="6"/>
                <c:pt idx="0">
                  <c:v>African American</c:v>
                </c:pt>
                <c:pt idx="1">
                  <c:v>American Indian</c:v>
                </c:pt>
                <c:pt idx="2">
                  <c:v>Asian</c:v>
                </c:pt>
                <c:pt idx="3">
                  <c:v>Hispanic</c:v>
                </c:pt>
                <c:pt idx="4">
                  <c:v>Pacific Islander</c:v>
                </c:pt>
                <c:pt idx="5">
                  <c:v>White</c:v>
                </c:pt>
              </c:strCache>
            </c:strRef>
          </c:cat>
          <c:val>
            <c:numRef>
              <c:f>Sheet1!$B$2:$B$7</c:f>
              <c:numCache>
                <c:formatCode>General</c:formatCode>
                <c:ptCount val="6"/>
                <c:pt idx="0">
                  <c:v>10</c:v>
                </c:pt>
                <c:pt idx="1">
                  <c:v>19</c:v>
                </c:pt>
                <c:pt idx="2">
                  <c:v>57</c:v>
                </c:pt>
                <c:pt idx="3">
                  <c:v>24</c:v>
                </c:pt>
                <c:pt idx="4">
                  <c:v>30</c:v>
                </c:pt>
                <c:pt idx="5">
                  <c:v>49</c:v>
                </c:pt>
              </c:numCache>
            </c:numRef>
          </c:val>
        </c:ser>
        <c:dLbls>
          <c:showLegendKey val="0"/>
          <c:showVal val="0"/>
          <c:showCatName val="0"/>
          <c:showSerName val="0"/>
          <c:showPercent val="0"/>
          <c:showBubbleSize val="0"/>
        </c:dLbls>
        <c:gapWidth val="150"/>
        <c:axId val="84962688"/>
        <c:axId val="85005440"/>
      </c:barChart>
      <c:catAx>
        <c:axId val="84962688"/>
        <c:scaling>
          <c:orientation val="minMax"/>
        </c:scaling>
        <c:delete val="0"/>
        <c:axPos val="b"/>
        <c:majorTickMark val="out"/>
        <c:minorTickMark val="none"/>
        <c:tickLblPos val="nextTo"/>
        <c:crossAx val="85005440"/>
        <c:crosses val="autoZero"/>
        <c:auto val="1"/>
        <c:lblAlgn val="ctr"/>
        <c:lblOffset val="100"/>
        <c:noMultiLvlLbl val="0"/>
      </c:catAx>
      <c:valAx>
        <c:axId val="85005440"/>
        <c:scaling>
          <c:orientation val="minMax"/>
        </c:scaling>
        <c:delete val="0"/>
        <c:axPos val="l"/>
        <c:majorGridlines/>
        <c:numFmt formatCode="General" sourceLinked="0"/>
        <c:majorTickMark val="out"/>
        <c:minorTickMark val="none"/>
        <c:tickLblPos val="nextTo"/>
        <c:crossAx val="84962688"/>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962648899656767E-2"/>
          <c:y val="6.2671998031496062E-2"/>
          <c:w val="0.74015104482132044"/>
          <c:h val="0.83584867125984252"/>
        </c:manualLayout>
      </c:layout>
      <c:barChart>
        <c:barDir val="col"/>
        <c:grouping val="clustered"/>
        <c:varyColors val="0"/>
        <c:ser>
          <c:idx val="0"/>
          <c:order val="0"/>
          <c:tx>
            <c:strRef>
              <c:f>Sheet1!$B$1</c:f>
              <c:strCache>
                <c:ptCount val="1"/>
                <c:pt idx="0">
                  <c:v>Hispanic</c:v>
                </c:pt>
              </c:strCache>
            </c:strRef>
          </c:tx>
          <c:spPr>
            <a:solidFill>
              <a:schemeClr val="bg2"/>
            </a:solidFill>
          </c:spPr>
          <c:invertIfNegative val="0"/>
          <c:cat>
            <c:numRef>
              <c:f>Sheet1!$A$2:$A$7</c:f>
              <c:numCache>
                <c:formatCode>General</c:formatCode>
                <c:ptCount val="6"/>
                <c:pt idx="0">
                  <c:v>0</c:v>
                </c:pt>
                <c:pt idx="1">
                  <c:v>1</c:v>
                </c:pt>
                <c:pt idx="2">
                  <c:v>2</c:v>
                </c:pt>
                <c:pt idx="3">
                  <c:v>3</c:v>
                </c:pt>
                <c:pt idx="4">
                  <c:v>4</c:v>
                </c:pt>
              </c:numCache>
            </c:numRef>
          </c:cat>
          <c:val>
            <c:numRef>
              <c:f>Sheet1!$B$2:$B$7</c:f>
              <c:numCache>
                <c:formatCode>General</c:formatCode>
                <c:ptCount val="6"/>
                <c:pt idx="0">
                  <c:v>46</c:v>
                </c:pt>
                <c:pt idx="1">
                  <c:v>65</c:v>
                </c:pt>
                <c:pt idx="2">
                  <c:v>71</c:v>
                </c:pt>
                <c:pt idx="3">
                  <c:v>79</c:v>
                </c:pt>
                <c:pt idx="4">
                  <c:v>83</c:v>
                </c:pt>
              </c:numCache>
            </c:numRef>
          </c:val>
        </c:ser>
        <c:ser>
          <c:idx val="1"/>
          <c:order val="1"/>
          <c:tx>
            <c:strRef>
              <c:f>Sheet1!$C$1</c:f>
              <c:strCache>
                <c:ptCount val="1"/>
                <c:pt idx="0">
                  <c:v>White</c:v>
                </c:pt>
              </c:strCache>
            </c:strRef>
          </c:tx>
          <c:spPr>
            <a:solidFill>
              <a:schemeClr val="accent1">
                <a:lumMod val="50000"/>
              </a:schemeClr>
            </a:solidFill>
          </c:spPr>
          <c:invertIfNegative val="0"/>
          <c:cat>
            <c:numRef>
              <c:f>Sheet1!$A$2:$A$7</c:f>
              <c:numCache>
                <c:formatCode>General</c:formatCode>
                <c:ptCount val="6"/>
                <c:pt idx="0">
                  <c:v>0</c:v>
                </c:pt>
                <c:pt idx="1">
                  <c:v>1</c:v>
                </c:pt>
                <c:pt idx="2">
                  <c:v>2</c:v>
                </c:pt>
                <c:pt idx="3">
                  <c:v>3</c:v>
                </c:pt>
                <c:pt idx="4">
                  <c:v>4</c:v>
                </c:pt>
              </c:numCache>
            </c:numRef>
          </c:cat>
          <c:val>
            <c:numRef>
              <c:f>Sheet1!$C$2:$C$7</c:f>
              <c:numCache>
                <c:formatCode>General</c:formatCode>
                <c:ptCount val="6"/>
                <c:pt idx="0">
                  <c:v>49</c:v>
                </c:pt>
                <c:pt idx="1">
                  <c:v>69</c:v>
                </c:pt>
                <c:pt idx="2">
                  <c:v>76</c:v>
                </c:pt>
                <c:pt idx="3">
                  <c:v>83</c:v>
                </c:pt>
                <c:pt idx="4">
                  <c:v>86</c:v>
                </c:pt>
              </c:numCache>
            </c:numRef>
          </c:val>
        </c:ser>
        <c:ser>
          <c:idx val="2"/>
          <c:order val="2"/>
          <c:tx>
            <c:strRef>
              <c:f>Sheet1!$D$1</c:f>
              <c:strCache>
                <c:ptCount val="1"/>
                <c:pt idx="0">
                  <c:v>All</c:v>
                </c:pt>
              </c:strCache>
            </c:strRef>
          </c:tx>
          <c:spPr>
            <a:solidFill>
              <a:schemeClr val="tx1">
                <a:lumMod val="50000"/>
                <a:lumOff val="50000"/>
              </a:schemeClr>
            </a:solidFill>
          </c:spPr>
          <c:invertIfNegative val="0"/>
          <c:cat>
            <c:numRef>
              <c:f>Sheet1!$A$2:$A$7</c:f>
              <c:numCache>
                <c:formatCode>General</c:formatCode>
                <c:ptCount val="6"/>
                <c:pt idx="0">
                  <c:v>0</c:v>
                </c:pt>
                <c:pt idx="1">
                  <c:v>1</c:v>
                </c:pt>
                <c:pt idx="2">
                  <c:v>2</c:v>
                </c:pt>
                <c:pt idx="3">
                  <c:v>3</c:v>
                </c:pt>
                <c:pt idx="4">
                  <c:v>4</c:v>
                </c:pt>
              </c:numCache>
            </c:numRef>
          </c:cat>
          <c:val>
            <c:numRef>
              <c:f>Sheet1!$D$2:$D$7</c:f>
              <c:numCache>
                <c:formatCode>General</c:formatCode>
                <c:ptCount val="6"/>
                <c:pt idx="0">
                  <c:v>49</c:v>
                </c:pt>
                <c:pt idx="1">
                  <c:v>68</c:v>
                </c:pt>
                <c:pt idx="2">
                  <c:v>75</c:v>
                </c:pt>
                <c:pt idx="3">
                  <c:v>82</c:v>
                </c:pt>
                <c:pt idx="4">
                  <c:v>86</c:v>
                </c:pt>
              </c:numCache>
            </c:numRef>
          </c:val>
        </c:ser>
        <c:dLbls>
          <c:showLegendKey val="0"/>
          <c:showVal val="0"/>
          <c:showCatName val="0"/>
          <c:showSerName val="0"/>
          <c:showPercent val="0"/>
          <c:showBubbleSize val="0"/>
        </c:dLbls>
        <c:gapWidth val="150"/>
        <c:axId val="190568320"/>
        <c:axId val="190834944"/>
      </c:barChart>
      <c:catAx>
        <c:axId val="190568320"/>
        <c:scaling>
          <c:orientation val="minMax"/>
        </c:scaling>
        <c:delete val="0"/>
        <c:axPos val="b"/>
        <c:numFmt formatCode="General" sourceLinked="1"/>
        <c:majorTickMark val="out"/>
        <c:minorTickMark val="none"/>
        <c:tickLblPos val="nextTo"/>
        <c:crossAx val="190834944"/>
        <c:crosses val="autoZero"/>
        <c:auto val="1"/>
        <c:lblAlgn val="ctr"/>
        <c:lblOffset val="100"/>
        <c:noMultiLvlLbl val="0"/>
      </c:catAx>
      <c:valAx>
        <c:axId val="190834944"/>
        <c:scaling>
          <c:orientation val="minMax"/>
        </c:scaling>
        <c:delete val="0"/>
        <c:axPos val="l"/>
        <c:majorGridlines/>
        <c:numFmt formatCode="General" sourceLinked="1"/>
        <c:majorTickMark val="out"/>
        <c:minorTickMark val="none"/>
        <c:tickLblPos val="nextTo"/>
        <c:crossAx val="19056832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0.12728456840091251"/>
          <c:y val="3.6899606299212601E-2"/>
          <c:w val="0.85558147521279471"/>
          <c:h val="0.65481009726725325"/>
        </c:manualLayout>
      </c:layout>
      <c:barChart>
        <c:barDir val="col"/>
        <c:grouping val="clustered"/>
        <c:varyColors val="0"/>
        <c:ser>
          <c:idx val="0"/>
          <c:order val="0"/>
          <c:tx>
            <c:strRef>
              <c:f>'p. 11 Ed Aspirations'!$B$2</c:f>
              <c:strCache>
                <c:ptCount val="1"/>
                <c:pt idx="0">
                  <c:v>First Generation Students</c:v>
                </c:pt>
              </c:strCache>
            </c:strRef>
          </c:tx>
          <c:spPr>
            <a:solidFill>
              <a:schemeClr val="tx1">
                <a:lumMod val="75000"/>
                <a:lumOff val="25000"/>
              </a:schemeClr>
            </a:solidFill>
          </c:spPr>
          <c:invertIfNegative val="0"/>
          <c:dLbls>
            <c:showLegendKey val="0"/>
            <c:showVal val="1"/>
            <c:showCatName val="0"/>
            <c:showSerName val="0"/>
            <c:showPercent val="0"/>
            <c:showBubbleSize val="0"/>
            <c:showLeaderLines val="0"/>
          </c:dLbls>
          <c:cat>
            <c:strRef>
              <c:f>'p. 11 Ed Aspirations'!$A$3:$A$6</c:f>
              <c:strCache>
                <c:ptCount val="4"/>
                <c:pt idx="0">
                  <c:v>Graduate/
Professional Degree</c:v>
                </c:pt>
                <c:pt idx="1">
                  <c:v>Bachelor's 
Degree</c:v>
                </c:pt>
                <c:pt idx="2">
                  <c:v>Associate's/
Voc-Tech Degree</c:v>
                </c:pt>
                <c:pt idx="3">
                  <c:v>Other/No 
Response</c:v>
                </c:pt>
              </c:strCache>
            </c:strRef>
          </c:cat>
          <c:val>
            <c:numRef>
              <c:f>'p. 11 Ed Aspirations'!$B$3:$B$6</c:f>
              <c:numCache>
                <c:formatCode>0</c:formatCode>
                <c:ptCount val="4"/>
                <c:pt idx="0">
                  <c:v>28.04</c:v>
                </c:pt>
                <c:pt idx="1">
                  <c:v>51.63</c:v>
                </c:pt>
                <c:pt idx="2">
                  <c:v>13.9</c:v>
                </c:pt>
                <c:pt idx="3">
                  <c:v>6.43</c:v>
                </c:pt>
              </c:numCache>
            </c:numRef>
          </c:val>
        </c:ser>
        <c:ser>
          <c:idx val="1"/>
          <c:order val="1"/>
          <c:tx>
            <c:strRef>
              <c:f>'p. 11 Ed Aspirations'!$C$2</c:f>
              <c:strCache>
                <c:ptCount val="1"/>
                <c:pt idx="0">
                  <c:v>All Students</c:v>
                </c:pt>
              </c:strCache>
            </c:strRef>
          </c:tx>
          <c:spPr>
            <a:solidFill>
              <a:schemeClr val="tx1">
                <a:lumMod val="25000"/>
                <a:lumOff val="75000"/>
              </a:schemeClr>
            </a:solidFill>
          </c:spPr>
          <c:invertIfNegative val="0"/>
          <c:dLbls>
            <c:showLegendKey val="0"/>
            <c:showVal val="1"/>
            <c:showCatName val="0"/>
            <c:showSerName val="0"/>
            <c:showPercent val="0"/>
            <c:showBubbleSize val="0"/>
            <c:showLeaderLines val="0"/>
          </c:dLbls>
          <c:cat>
            <c:strRef>
              <c:f>'p. 11 Ed Aspirations'!$A$3:$A$6</c:f>
              <c:strCache>
                <c:ptCount val="4"/>
                <c:pt idx="0">
                  <c:v>Graduate/
Professional Degree</c:v>
                </c:pt>
                <c:pt idx="1">
                  <c:v>Bachelor's 
Degree</c:v>
                </c:pt>
                <c:pt idx="2">
                  <c:v>Associate's/
Voc-Tech Degree</c:v>
                </c:pt>
                <c:pt idx="3">
                  <c:v>Other/No 
Response</c:v>
                </c:pt>
              </c:strCache>
            </c:strRef>
          </c:cat>
          <c:val>
            <c:numRef>
              <c:f>'p. 11 Ed Aspirations'!$C$3:$C$6</c:f>
              <c:numCache>
                <c:formatCode>0</c:formatCode>
                <c:ptCount val="4"/>
                <c:pt idx="0">
                  <c:v>36.340000000000003</c:v>
                </c:pt>
                <c:pt idx="1">
                  <c:v>44.15</c:v>
                </c:pt>
                <c:pt idx="2">
                  <c:v>6.18</c:v>
                </c:pt>
                <c:pt idx="3">
                  <c:v>13.33</c:v>
                </c:pt>
              </c:numCache>
            </c:numRef>
          </c:val>
        </c:ser>
        <c:dLbls>
          <c:showLegendKey val="0"/>
          <c:showVal val="0"/>
          <c:showCatName val="0"/>
          <c:showSerName val="0"/>
          <c:showPercent val="0"/>
          <c:showBubbleSize val="0"/>
        </c:dLbls>
        <c:gapWidth val="150"/>
        <c:axId val="54758016"/>
        <c:axId val="144466688"/>
      </c:barChart>
      <c:catAx>
        <c:axId val="54758016"/>
        <c:scaling>
          <c:orientation val="minMax"/>
        </c:scaling>
        <c:delete val="0"/>
        <c:axPos val="b"/>
        <c:majorTickMark val="none"/>
        <c:minorTickMark val="none"/>
        <c:tickLblPos val="nextTo"/>
        <c:crossAx val="144466688"/>
        <c:crosses val="autoZero"/>
        <c:auto val="1"/>
        <c:lblAlgn val="ctr"/>
        <c:lblOffset val="100"/>
        <c:noMultiLvlLbl val="0"/>
      </c:catAx>
      <c:valAx>
        <c:axId val="144466688"/>
        <c:scaling>
          <c:orientation val="minMax"/>
          <c:max val="100"/>
        </c:scaling>
        <c:delete val="0"/>
        <c:axPos val="l"/>
        <c:title>
          <c:tx>
            <c:rich>
              <a:bodyPr rot="-5400000" vert="horz"/>
              <a:lstStyle/>
              <a:p>
                <a:pPr>
                  <a:defRPr/>
                </a:pPr>
                <a:r>
                  <a:rPr lang="en-US" dirty="0"/>
                  <a:t>Percent</a:t>
                </a:r>
              </a:p>
            </c:rich>
          </c:tx>
          <c:layout/>
          <c:overlay val="0"/>
        </c:title>
        <c:numFmt formatCode="0" sourceLinked="1"/>
        <c:majorTickMark val="none"/>
        <c:minorTickMark val="none"/>
        <c:tickLblPos val="nextTo"/>
        <c:crossAx val="54758016"/>
        <c:crosses val="autoZero"/>
        <c:crossBetween val="between"/>
        <c:majorUnit val="20"/>
      </c:valAx>
    </c:plotArea>
    <c:legend>
      <c:legendPos val="b"/>
      <c:layout/>
      <c:overlay val="0"/>
    </c:legend>
    <c:plotVisOnly val="1"/>
    <c:dispBlanksAs val="gap"/>
    <c:showDLblsOverMax val="0"/>
  </c:chart>
  <c:txPr>
    <a:bodyPr/>
    <a:lstStyle/>
    <a:p>
      <a:pPr algn="ctr">
        <a:defRPr lang="en-US" sz="1800" b="0" i="0" u="none" strike="noStrike" kern="1200" baseline="0">
          <a:solidFill>
            <a:srgbClr val="002D62"/>
          </a:solidFill>
          <a:latin typeface="+mn-lt"/>
          <a:ea typeface="+mn-ea"/>
          <a:cs typeface="+mn-cs"/>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0.12147637795275591"/>
          <c:y val="2.4644704338428285E-2"/>
          <c:w val="0.85691868377563918"/>
          <c:h val="0.74231029025783546"/>
        </c:manualLayout>
      </c:layout>
      <c:barChart>
        <c:barDir val="col"/>
        <c:grouping val="clustered"/>
        <c:varyColors val="0"/>
        <c:ser>
          <c:idx val="1"/>
          <c:order val="0"/>
          <c:tx>
            <c:strRef>
              <c:f>'p. 4 2013 Benchmarks'!$C$2</c:f>
              <c:strCache>
                <c:ptCount val="1"/>
                <c:pt idx="0">
                  <c:v>First Generation Students</c:v>
                </c:pt>
              </c:strCache>
            </c:strRef>
          </c:tx>
          <c:spPr>
            <a:solidFill>
              <a:schemeClr val="tx1">
                <a:lumMod val="75000"/>
                <a:lumOff val="25000"/>
              </a:schemeClr>
            </a:solidFill>
          </c:spPr>
          <c:invertIfNegative val="0"/>
          <c:dLbls>
            <c:showLegendKey val="0"/>
            <c:showVal val="1"/>
            <c:showCatName val="0"/>
            <c:showSerName val="0"/>
            <c:showPercent val="0"/>
            <c:showBubbleSize val="0"/>
            <c:showLeaderLines val="0"/>
          </c:dLbls>
          <c:cat>
            <c:strRef>
              <c:f>'p. 4 2013 Benchmarks'!$A$3:$A$7</c:f>
              <c:strCache>
                <c:ptCount val="5"/>
                <c:pt idx="0">
                  <c:v>English</c:v>
                </c:pt>
                <c:pt idx="1">
                  <c:v>Reading</c:v>
                </c:pt>
                <c:pt idx="2">
                  <c:v>Mathematics</c:v>
                </c:pt>
                <c:pt idx="3">
                  <c:v>Science</c:v>
                </c:pt>
                <c:pt idx="4">
                  <c:v>Met All Four Benchmarks</c:v>
                </c:pt>
              </c:strCache>
            </c:strRef>
          </c:cat>
          <c:val>
            <c:numRef>
              <c:f>'p. 4 2013 Benchmarks'!$C$3:$C$7</c:f>
              <c:numCache>
                <c:formatCode>0</c:formatCode>
                <c:ptCount val="5"/>
                <c:pt idx="0">
                  <c:v>41.68</c:v>
                </c:pt>
                <c:pt idx="1">
                  <c:v>23.61</c:v>
                </c:pt>
                <c:pt idx="2">
                  <c:v>22.36</c:v>
                </c:pt>
                <c:pt idx="3">
                  <c:v>16.79</c:v>
                </c:pt>
                <c:pt idx="4">
                  <c:v>9.11</c:v>
                </c:pt>
              </c:numCache>
            </c:numRef>
          </c:val>
        </c:ser>
        <c:ser>
          <c:idx val="0"/>
          <c:order val="1"/>
          <c:tx>
            <c:strRef>
              <c:f>'p. 4 2013 Benchmarks'!$B$2</c:f>
              <c:strCache>
                <c:ptCount val="1"/>
                <c:pt idx="0">
                  <c:v>All Students</c:v>
                </c:pt>
              </c:strCache>
            </c:strRef>
          </c:tx>
          <c:spPr>
            <a:solidFill>
              <a:schemeClr val="tx1">
                <a:lumMod val="25000"/>
                <a:lumOff val="75000"/>
              </a:schemeClr>
            </a:solidFill>
          </c:spPr>
          <c:invertIfNegative val="0"/>
          <c:dLbls>
            <c:showLegendKey val="0"/>
            <c:showVal val="1"/>
            <c:showCatName val="0"/>
            <c:showSerName val="0"/>
            <c:showPercent val="0"/>
            <c:showBubbleSize val="0"/>
            <c:showLeaderLines val="0"/>
          </c:dLbls>
          <c:cat>
            <c:strRef>
              <c:f>'p. 4 2013 Benchmarks'!$A$3:$A$7</c:f>
              <c:strCache>
                <c:ptCount val="5"/>
                <c:pt idx="0">
                  <c:v>English</c:v>
                </c:pt>
                <c:pt idx="1">
                  <c:v>Reading</c:v>
                </c:pt>
                <c:pt idx="2">
                  <c:v>Mathematics</c:v>
                </c:pt>
                <c:pt idx="3">
                  <c:v>Science</c:v>
                </c:pt>
                <c:pt idx="4">
                  <c:v>Met All Four Benchmarks</c:v>
                </c:pt>
              </c:strCache>
            </c:strRef>
          </c:cat>
          <c:val>
            <c:numRef>
              <c:f>'p. 4 2013 Benchmarks'!$B$3:$B$7</c:f>
              <c:numCache>
                <c:formatCode>0</c:formatCode>
                <c:ptCount val="5"/>
                <c:pt idx="0">
                  <c:v>64.22</c:v>
                </c:pt>
                <c:pt idx="1">
                  <c:v>44.22</c:v>
                </c:pt>
                <c:pt idx="2">
                  <c:v>43.6</c:v>
                </c:pt>
                <c:pt idx="3">
                  <c:v>36.26</c:v>
                </c:pt>
                <c:pt idx="4">
                  <c:v>26.17</c:v>
                </c:pt>
              </c:numCache>
            </c:numRef>
          </c:val>
        </c:ser>
        <c:dLbls>
          <c:showLegendKey val="0"/>
          <c:showVal val="0"/>
          <c:showCatName val="0"/>
          <c:showSerName val="0"/>
          <c:showPercent val="0"/>
          <c:showBubbleSize val="0"/>
        </c:dLbls>
        <c:gapWidth val="150"/>
        <c:axId val="190814464"/>
        <c:axId val="190832640"/>
      </c:barChart>
      <c:catAx>
        <c:axId val="190814464"/>
        <c:scaling>
          <c:orientation val="minMax"/>
        </c:scaling>
        <c:delete val="0"/>
        <c:axPos val="b"/>
        <c:majorTickMark val="none"/>
        <c:minorTickMark val="none"/>
        <c:tickLblPos val="nextTo"/>
        <c:crossAx val="190832640"/>
        <c:crosses val="autoZero"/>
        <c:auto val="1"/>
        <c:lblAlgn val="ctr"/>
        <c:lblOffset val="100"/>
        <c:noMultiLvlLbl val="0"/>
      </c:catAx>
      <c:valAx>
        <c:axId val="190832640"/>
        <c:scaling>
          <c:orientation val="minMax"/>
          <c:max val="100"/>
        </c:scaling>
        <c:delete val="0"/>
        <c:axPos val="l"/>
        <c:title>
          <c:tx>
            <c:rich>
              <a:bodyPr rot="-5400000" vert="horz"/>
              <a:lstStyle/>
              <a:p>
                <a:pPr>
                  <a:defRPr/>
                </a:pPr>
                <a:r>
                  <a:rPr lang="en-US" dirty="0"/>
                  <a:t>Percent</a:t>
                </a:r>
              </a:p>
            </c:rich>
          </c:tx>
          <c:layout/>
          <c:overlay val="0"/>
        </c:title>
        <c:numFmt formatCode="0" sourceLinked="1"/>
        <c:majorTickMark val="none"/>
        <c:minorTickMark val="none"/>
        <c:tickLblPos val="nextTo"/>
        <c:crossAx val="190814464"/>
        <c:crosses val="autoZero"/>
        <c:crossBetween val="between"/>
        <c:majorUnit val="20"/>
      </c:valAx>
    </c:plotArea>
    <c:legend>
      <c:legendPos val="b"/>
      <c:layout/>
      <c:overlay val="0"/>
    </c:legend>
    <c:plotVisOnly val="1"/>
    <c:dispBlanksAs val="gap"/>
    <c:showDLblsOverMax val="0"/>
  </c:chart>
  <c:txPr>
    <a:bodyPr/>
    <a:lstStyle/>
    <a:p>
      <a:pPr algn="ctr">
        <a:defRPr lang="en-US" sz="1800" b="0" i="0" u="none" strike="noStrike" kern="1200" baseline="0">
          <a:solidFill>
            <a:srgbClr val="002D62"/>
          </a:solidFill>
          <a:latin typeface="+mn-lt"/>
          <a:ea typeface="+mn-ea"/>
          <a:cs typeface="+mn-cs"/>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0"/>
    <c:plotArea>
      <c:layout>
        <c:manualLayout>
          <c:layoutTarget val="inner"/>
          <c:xMode val="edge"/>
          <c:yMode val="edge"/>
          <c:x val="0.12610600758238555"/>
          <c:y val="3.7450354027177897E-2"/>
          <c:w val="0.64829008330480431"/>
          <c:h val="0.85859146366425032"/>
        </c:manualLayout>
      </c:layout>
      <c:barChart>
        <c:barDir val="col"/>
        <c:grouping val="stacked"/>
        <c:varyColors val="0"/>
        <c:ser>
          <c:idx val="2"/>
          <c:order val="0"/>
          <c:tx>
            <c:strRef>
              <c:f>'p. 5 2013 Bench Sub '!$D$2</c:f>
              <c:strCache>
                <c:ptCount val="1"/>
                <c:pt idx="0">
                  <c:v>Met Benchmark</c:v>
                </c:pt>
              </c:strCache>
            </c:strRef>
          </c:tx>
          <c:spPr>
            <a:solidFill>
              <a:schemeClr val="tx1">
                <a:lumMod val="90000"/>
                <a:lumOff val="10000"/>
              </a:schemeClr>
            </a:solidFill>
          </c:spPr>
          <c:invertIfNegative val="0"/>
          <c:dLbls>
            <c:txPr>
              <a:bodyPr/>
              <a:lstStyle/>
              <a:p>
                <a:pPr algn="ctr">
                  <a:defRPr lang="en-US"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dLbls>
          <c:cat>
            <c:strRef>
              <c:f>'p. 5 2013 Bench Sub '!$A$3:$A$6</c:f>
              <c:strCache>
                <c:ptCount val="4"/>
                <c:pt idx="0">
                  <c:v>English</c:v>
                </c:pt>
                <c:pt idx="1">
                  <c:v>Reading</c:v>
                </c:pt>
                <c:pt idx="2">
                  <c:v>Mathematics</c:v>
                </c:pt>
                <c:pt idx="3">
                  <c:v>Science</c:v>
                </c:pt>
              </c:strCache>
            </c:strRef>
          </c:cat>
          <c:val>
            <c:numRef>
              <c:f>'p. 5 2013 Bench Sub '!$D$3:$D$6</c:f>
              <c:numCache>
                <c:formatCode>0</c:formatCode>
                <c:ptCount val="4"/>
                <c:pt idx="0">
                  <c:v>41.68</c:v>
                </c:pt>
                <c:pt idx="1">
                  <c:v>23.61</c:v>
                </c:pt>
                <c:pt idx="2">
                  <c:v>22.36</c:v>
                </c:pt>
                <c:pt idx="3">
                  <c:v>16.79</c:v>
                </c:pt>
              </c:numCache>
            </c:numRef>
          </c:val>
        </c:ser>
        <c:ser>
          <c:idx val="1"/>
          <c:order val="1"/>
          <c:tx>
            <c:strRef>
              <c:f>'p. 5 2013 Bench Sub '!$C$2</c:f>
              <c:strCache>
                <c:ptCount val="1"/>
                <c:pt idx="0">
                  <c:v>Within 2 Points of Benchmark</c:v>
                </c:pt>
              </c:strCache>
            </c:strRef>
          </c:tx>
          <c:spPr>
            <a:solidFill>
              <a:schemeClr val="tx1">
                <a:lumMod val="75000"/>
                <a:lumOff val="25000"/>
              </a:schemeClr>
            </a:solidFill>
          </c:spPr>
          <c:invertIfNegative val="0"/>
          <c:dLbls>
            <c:txPr>
              <a:bodyPr/>
              <a:lstStyle/>
              <a:p>
                <a:pPr algn="ctr">
                  <a:defRPr lang="en-US"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dLbls>
          <c:cat>
            <c:strRef>
              <c:f>'p. 5 2013 Bench Sub '!$A$3:$A$6</c:f>
              <c:strCache>
                <c:ptCount val="4"/>
                <c:pt idx="0">
                  <c:v>English</c:v>
                </c:pt>
                <c:pt idx="1">
                  <c:v>Reading</c:v>
                </c:pt>
                <c:pt idx="2">
                  <c:v>Mathematics</c:v>
                </c:pt>
                <c:pt idx="3">
                  <c:v>Science</c:v>
                </c:pt>
              </c:strCache>
            </c:strRef>
          </c:cat>
          <c:val>
            <c:numRef>
              <c:f>'p. 5 2013 Bench Sub '!$C$3:$C$6</c:f>
              <c:numCache>
                <c:formatCode>0</c:formatCode>
                <c:ptCount val="4"/>
                <c:pt idx="0">
                  <c:v>12.51</c:v>
                </c:pt>
                <c:pt idx="1">
                  <c:v>12.73</c:v>
                </c:pt>
                <c:pt idx="2">
                  <c:v>8.09</c:v>
                </c:pt>
                <c:pt idx="3">
                  <c:v>14.02</c:v>
                </c:pt>
              </c:numCache>
            </c:numRef>
          </c:val>
        </c:ser>
        <c:ser>
          <c:idx val="0"/>
          <c:order val="2"/>
          <c:tx>
            <c:strRef>
              <c:f>'p. 5 2013 Bench Sub '!$B$2</c:f>
              <c:strCache>
                <c:ptCount val="1"/>
                <c:pt idx="0">
                  <c:v>Below Benchmark by 3+ Points</c:v>
                </c:pt>
              </c:strCache>
            </c:strRef>
          </c:tx>
          <c:spPr>
            <a:solidFill>
              <a:schemeClr val="tx1">
                <a:lumMod val="25000"/>
                <a:lumOff val="75000"/>
              </a:schemeClr>
            </a:solidFill>
          </c:spPr>
          <c:invertIfNegative val="0"/>
          <c:dLbls>
            <c:txPr>
              <a:bodyPr/>
              <a:lstStyle/>
              <a:p>
                <a:pPr algn="ctr">
                  <a:defRPr lang="en-US" sz="1800" b="0" i="0" u="none" strike="noStrike" kern="1200" baseline="0">
                    <a:solidFill>
                      <a:srgbClr val="002D62"/>
                    </a:solidFill>
                    <a:latin typeface="+mn-lt"/>
                    <a:ea typeface="+mn-ea"/>
                    <a:cs typeface="+mn-cs"/>
                  </a:defRPr>
                </a:pPr>
                <a:endParaRPr lang="en-US"/>
              </a:p>
            </c:txPr>
            <c:showLegendKey val="0"/>
            <c:showVal val="1"/>
            <c:showCatName val="0"/>
            <c:showSerName val="0"/>
            <c:showPercent val="0"/>
            <c:showBubbleSize val="0"/>
            <c:showLeaderLines val="0"/>
          </c:dLbls>
          <c:cat>
            <c:strRef>
              <c:f>'p. 5 2013 Bench Sub '!$A$3:$A$6</c:f>
              <c:strCache>
                <c:ptCount val="4"/>
                <c:pt idx="0">
                  <c:v>English</c:v>
                </c:pt>
                <c:pt idx="1">
                  <c:v>Reading</c:v>
                </c:pt>
                <c:pt idx="2">
                  <c:v>Mathematics</c:v>
                </c:pt>
                <c:pt idx="3">
                  <c:v>Science</c:v>
                </c:pt>
              </c:strCache>
            </c:strRef>
          </c:cat>
          <c:val>
            <c:numRef>
              <c:f>'p. 5 2013 Bench Sub '!$B$3:$B$6</c:f>
              <c:numCache>
                <c:formatCode>0</c:formatCode>
                <c:ptCount val="4"/>
                <c:pt idx="0">
                  <c:v>45.81</c:v>
                </c:pt>
                <c:pt idx="1">
                  <c:v>63.65</c:v>
                </c:pt>
                <c:pt idx="2">
                  <c:v>69.55</c:v>
                </c:pt>
                <c:pt idx="3">
                  <c:v>69.180000000000007</c:v>
                </c:pt>
              </c:numCache>
            </c:numRef>
          </c:val>
        </c:ser>
        <c:dLbls>
          <c:showLegendKey val="0"/>
          <c:showVal val="0"/>
          <c:showCatName val="0"/>
          <c:showSerName val="0"/>
          <c:showPercent val="0"/>
          <c:showBubbleSize val="0"/>
        </c:dLbls>
        <c:gapWidth val="150"/>
        <c:overlap val="100"/>
        <c:axId val="177907968"/>
        <c:axId val="180765824"/>
      </c:barChart>
      <c:catAx>
        <c:axId val="177907968"/>
        <c:scaling>
          <c:orientation val="minMax"/>
        </c:scaling>
        <c:delete val="0"/>
        <c:axPos val="b"/>
        <c:majorTickMark val="none"/>
        <c:minorTickMark val="none"/>
        <c:tickLblPos val="nextTo"/>
        <c:txPr>
          <a:bodyPr/>
          <a:lstStyle/>
          <a:p>
            <a:pPr algn="ctr">
              <a:defRPr lang="en-US" sz="1800" b="0" i="0" u="none" strike="noStrike" kern="1200" baseline="0">
                <a:solidFill>
                  <a:srgbClr val="002D62"/>
                </a:solidFill>
                <a:latin typeface="+mn-lt"/>
                <a:ea typeface="+mn-ea"/>
                <a:cs typeface="+mn-cs"/>
              </a:defRPr>
            </a:pPr>
            <a:endParaRPr lang="en-US"/>
          </a:p>
        </c:txPr>
        <c:crossAx val="180765824"/>
        <c:crosses val="autoZero"/>
        <c:auto val="1"/>
        <c:lblAlgn val="ctr"/>
        <c:lblOffset val="100"/>
        <c:noMultiLvlLbl val="0"/>
      </c:catAx>
      <c:valAx>
        <c:axId val="180765824"/>
        <c:scaling>
          <c:orientation val="minMax"/>
          <c:max val="100"/>
        </c:scaling>
        <c:delete val="0"/>
        <c:axPos val="l"/>
        <c:title>
          <c:tx>
            <c:rich>
              <a:bodyPr rot="-5400000" vert="horz"/>
              <a:lstStyle/>
              <a:p>
                <a:pPr algn="ctr" rtl="0">
                  <a:defRPr lang="en-US" sz="1800" b="0" i="0" u="none" strike="noStrike" kern="1200" baseline="0">
                    <a:solidFill>
                      <a:srgbClr val="002D62"/>
                    </a:solidFill>
                    <a:latin typeface="+mn-lt"/>
                    <a:ea typeface="+mn-ea"/>
                    <a:cs typeface="+mn-cs"/>
                  </a:defRPr>
                </a:pPr>
                <a:r>
                  <a:rPr lang="en-US" sz="1800" b="0" i="0" u="none" strike="noStrike" kern="1200" baseline="0" dirty="0">
                    <a:solidFill>
                      <a:srgbClr val="002D62"/>
                    </a:solidFill>
                    <a:latin typeface="+mn-lt"/>
                    <a:ea typeface="+mn-ea"/>
                    <a:cs typeface="+mn-cs"/>
                  </a:rPr>
                  <a:t>Percent</a:t>
                </a:r>
              </a:p>
            </c:rich>
          </c:tx>
          <c:layout/>
          <c:overlay val="0"/>
        </c:title>
        <c:numFmt formatCode="0" sourceLinked="1"/>
        <c:majorTickMark val="none"/>
        <c:minorTickMark val="none"/>
        <c:tickLblPos val="nextTo"/>
        <c:txPr>
          <a:bodyPr/>
          <a:lstStyle/>
          <a:p>
            <a:pPr algn="ctr">
              <a:defRPr lang="en-US" sz="1800" b="0" i="0" u="none" strike="noStrike" kern="1200" baseline="0">
                <a:solidFill>
                  <a:srgbClr val="002D62"/>
                </a:solidFill>
                <a:latin typeface="+mn-lt"/>
                <a:ea typeface="+mn-ea"/>
                <a:cs typeface="+mn-cs"/>
              </a:defRPr>
            </a:pPr>
            <a:endParaRPr lang="en-US"/>
          </a:p>
        </c:txPr>
        <c:crossAx val="177907968"/>
        <c:crosses val="autoZero"/>
        <c:crossBetween val="between"/>
        <c:majorUnit val="20"/>
      </c:valAx>
    </c:plotArea>
    <c:legend>
      <c:legendPos val="r"/>
      <c:layout>
        <c:manualLayout>
          <c:xMode val="edge"/>
          <c:yMode val="edge"/>
          <c:x val="0.73742268629464791"/>
          <c:y val="0.29669963111600095"/>
          <c:w val="0.25331804176651834"/>
          <c:h val="0.34192391231321978"/>
        </c:manualLayout>
      </c:layout>
      <c:overlay val="0"/>
      <c:txPr>
        <a:bodyPr/>
        <a:lstStyle/>
        <a:p>
          <a:pPr algn="ctr">
            <a:defRPr lang="en-US" sz="1800" b="0" i="0" u="none" strike="noStrike" kern="1200" baseline="0">
              <a:solidFill>
                <a:srgbClr val="002D62"/>
              </a:solidFill>
              <a:latin typeface="+mn-lt"/>
              <a:ea typeface="+mn-ea"/>
              <a:cs typeface="+mn-cs"/>
            </a:defRPr>
          </a:pPr>
          <a:endParaRPr lang="en-US"/>
        </a:p>
      </c:txPr>
    </c:legend>
    <c:plotVisOnly val="1"/>
    <c:dispBlanksAs val="gap"/>
    <c:showDLblsOverMax val="0"/>
  </c:chart>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pieChart>
        <c:varyColors val="1"/>
        <c:ser>
          <c:idx val="0"/>
          <c:order val="0"/>
          <c:spPr>
            <a:solidFill>
              <a:schemeClr val="tx1">
                <a:lumMod val="25000"/>
                <a:lumOff val="75000"/>
              </a:schemeClr>
            </a:solidFill>
            <a:ln>
              <a:solidFill>
                <a:schemeClr val="bg1"/>
              </a:solidFill>
            </a:ln>
          </c:spPr>
          <c:dPt>
            <c:idx val="1"/>
            <c:bubble3D val="0"/>
            <c:spPr>
              <a:solidFill>
                <a:schemeClr val="tx1">
                  <a:lumMod val="50000"/>
                  <a:lumOff val="50000"/>
                </a:schemeClr>
              </a:solidFill>
              <a:ln>
                <a:solidFill>
                  <a:schemeClr val="bg1"/>
                </a:solidFill>
              </a:ln>
            </c:spPr>
          </c:dPt>
          <c:dPt>
            <c:idx val="2"/>
            <c:bubble3D val="0"/>
            <c:spPr>
              <a:solidFill>
                <a:schemeClr val="tx1">
                  <a:lumMod val="75000"/>
                  <a:lumOff val="25000"/>
                </a:schemeClr>
              </a:solidFill>
              <a:ln>
                <a:solidFill>
                  <a:schemeClr val="bg1"/>
                </a:solidFill>
              </a:ln>
            </c:spPr>
          </c:dPt>
          <c:dPt>
            <c:idx val="3"/>
            <c:bubble3D val="0"/>
            <c:spPr>
              <a:solidFill>
                <a:schemeClr val="tx1">
                  <a:lumMod val="90000"/>
                  <a:lumOff val="10000"/>
                </a:schemeClr>
              </a:solidFill>
              <a:ln>
                <a:solidFill>
                  <a:schemeClr val="bg1"/>
                </a:solidFill>
              </a:ln>
            </c:spPr>
          </c:dPt>
          <c:dPt>
            <c:idx val="4"/>
            <c:bubble3D val="0"/>
            <c:spPr>
              <a:solidFill>
                <a:schemeClr val="tx1">
                  <a:lumMod val="10000"/>
                  <a:lumOff val="90000"/>
                </a:schemeClr>
              </a:solidFill>
              <a:ln>
                <a:solidFill>
                  <a:schemeClr val="bg1"/>
                </a:solidFill>
              </a:ln>
            </c:spPr>
          </c:dPt>
          <c:dLbls>
            <c:dLbl>
              <c:idx val="0"/>
              <c:layout>
                <c:manualLayout>
                  <c:x val="-0.13020400858983536"/>
                  <c:y val="0.2011904761904762"/>
                </c:manualLayout>
              </c:layout>
              <c:tx>
                <c:rich>
                  <a:bodyPr/>
                  <a:lstStyle/>
                  <a:p>
                    <a:pPr algn="ctr">
                      <a:defRPr lang="en-US" sz="1800" b="0" i="0" u="none" strike="noStrike" kern="1200" baseline="0">
                        <a:solidFill>
                          <a:schemeClr val="bg1"/>
                        </a:solidFill>
                        <a:latin typeface="+mn-lt"/>
                        <a:ea typeface="+mn-ea"/>
                        <a:cs typeface="+mn-cs"/>
                      </a:defRPr>
                    </a:pPr>
                    <a:r>
                      <a:rPr lang="en-US" dirty="0">
                        <a:solidFill>
                          <a:schemeClr val="tx1"/>
                        </a:solidFill>
                      </a:rPr>
                      <a:t>Met 1 Benchmark
18%</a:t>
                    </a:r>
                  </a:p>
                </c:rich>
              </c:tx>
              <c:spPr/>
              <c:dLblPos val="bestFit"/>
              <c:showLegendKey val="0"/>
              <c:showVal val="0"/>
              <c:showCatName val="1"/>
              <c:showSerName val="0"/>
              <c:showPercent val="1"/>
              <c:showBubbleSize val="0"/>
            </c:dLbl>
            <c:dLbl>
              <c:idx val="3"/>
              <c:layout>
                <c:manualLayout>
                  <c:x val="-1.7909806728704366E-3"/>
                  <c:y val="-3.5714285714285713E-3"/>
                </c:manualLayout>
              </c:layout>
              <c:dLblPos val="bestFit"/>
              <c:showLegendKey val="0"/>
              <c:showVal val="0"/>
              <c:showCatName val="1"/>
              <c:showSerName val="0"/>
              <c:showPercent val="1"/>
              <c:showBubbleSize val="0"/>
            </c:dLbl>
            <c:dLbl>
              <c:idx val="4"/>
              <c:layout>
                <c:manualLayout>
                  <c:x val="0.24517012646146505"/>
                  <c:y val="-2.6338770153730783E-2"/>
                </c:manualLayout>
              </c:layout>
              <c:dLblPos val="bestFit"/>
              <c:showLegendKey val="0"/>
              <c:showVal val="0"/>
              <c:showCatName val="1"/>
              <c:showSerName val="0"/>
              <c:showPercent val="1"/>
              <c:showBubbleSize val="0"/>
            </c:dLbl>
            <c:txPr>
              <a:bodyPr/>
              <a:lstStyle/>
              <a:p>
                <a:pPr algn="ctr">
                  <a:defRPr lang="en-US" sz="1800" b="0" i="0" u="none" strike="noStrike" kern="1200" baseline="0">
                    <a:solidFill>
                      <a:srgbClr val="002D62"/>
                    </a:solidFill>
                    <a:latin typeface="+mn-lt"/>
                    <a:ea typeface="+mn-ea"/>
                    <a:cs typeface="+mn-cs"/>
                  </a:defRPr>
                </a:pPr>
                <a:endParaRPr lang="en-US"/>
              </a:p>
            </c:txPr>
            <c:dLblPos val="bestFit"/>
            <c:showLegendKey val="0"/>
            <c:showVal val="0"/>
            <c:showCatName val="1"/>
            <c:showSerName val="0"/>
            <c:showPercent val="1"/>
            <c:showBubbleSize val="0"/>
            <c:showLeaderLines val="1"/>
          </c:dLbls>
          <c:cat>
            <c:strRef>
              <c:f>'p. 5 2013 Number Attained'!$A$2:$A$6</c:f>
              <c:strCache>
                <c:ptCount val="5"/>
                <c:pt idx="0">
                  <c:v>Met 1 Benchmark</c:v>
                </c:pt>
                <c:pt idx="1">
                  <c:v>Met 2 Benchmarks</c:v>
                </c:pt>
                <c:pt idx="2">
                  <c:v>Met 3 Benchmarks</c:v>
                </c:pt>
                <c:pt idx="3">
                  <c:v>Met All 4 Benchmarks</c:v>
                </c:pt>
                <c:pt idx="4">
                  <c:v>Met No Benchmarks</c:v>
                </c:pt>
              </c:strCache>
            </c:strRef>
          </c:cat>
          <c:val>
            <c:numRef>
              <c:f>'p. 5 2013 Number Attained'!$B$2:$B$6</c:f>
              <c:numCache>
                <c:formatCode>0</c:formatCode>
                <c:ptCount val="5"/>
                <c:pt idx="0">
                  <c:v>17.88</c:v>
                </c:pt>
                <c:pt idx="1">
                  <c:v>12.45</c:v>
                </c:pt>
                <c:pt idx="2">
                  <c:v>8.4</c:v>
                </c:pt>
                <c:pt idx="3">
                  <c:v>9.11</c:v>
                </c:pt>
                <c:pt idx="4">
                  <c:v>52.15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a:solidFill>
                <a:schemeClr val="accent1"/>
              </a:solidFill>
            </a:ln>
          </c:spPr>
          <c:dPt>
            <c:idx val="0"/>
            <c:bubble3D val="0"/>
            <c:spPr>
              <a:solidFill>
                <a:schemeClr val="tx1">
                  <a:lumMod val="25000"/>
                  <a:lumOff val="75000"/>
                </a:schemeClr>
              </a:solidFill>
              <a:ln>
                <a:solidFill>
                  <a:schemeClr val="accent1"/>
                </a:solidFill>
              </a:ln>
            </c:spPr>
          </c:dPt>
          <c:dPt>
            <c:idx val="1"/>
            <c:bubble3D val="0"/>
            <c:spPr>
              <a:solidFill>
                <a:schemeClr val="tx1">
                  <a:lumMod val="50000"/>
                  <a:lumOff val="50000"/>
                </a:schemeClr>
              </a:solidFill>
              <a:ln>
                <a:solidFill>
                  <a:schemeClr val="accent1"/>
                </a:solidFill>
              </a:ln>
            </c:spPr>
          </c:dPt>
          <c:dPt>
            <c:idx val="2"/>
            <c:bubble3D val="0"/>
            <c:spPr>
              <a:solidFill>
                <a:schemeClr val="tx1">
                  <a:lumMod val="75000"/>
                  <a:lumOff val="25000"/>
                </a:schemeClr>
              </a:solidFill>
              <a:ln>
                <a:solidFill>
                  <a:schemeClr val="accent1"/>
                </a:solidFill>
              </a:ln>
            </c:spPr>
          </c:dPt>
          <c:dPt>
            <c:idx val="3"/>
            <c:bubble3D val="0"/>
            <c:spPr>
              <a:solidFill>
                <a:schemeClr val="tx1">
                  <a:lumMod val="90000"/>
                  <a:lumOff val="10000"/>
                </a:schemeClr>
              </a:solidFill>
              <a:ln>
                <a:solidFill>
                  <a:schemeClr val="accent1"/>
                </a:solidFill>
              </a:ln>
            </c:spPr>
          </c:dPt>
          <c:dPt>
            <c:idx val="4"/>
            <c:bubble3D val="0"/>
            <c:spPr>
              <a:solidFill>
                <a:schemeClr val="tx1">
                  <a:lumMod val="10000"/>
                  <a:lumOff val="90000"/>
                </a:schemeClr>
              </a:solidFill>
              <a:ln>
                <a:solidFill>
                  <a:schemeClr val="accent1"/>
                </a:solidFill>
              </a:ln>
            </c:spPr>
          </c:dPt>
          <c:dLbls>
            <c:dLbl>
              <c:idx val="1"/>
              <c:spPr/>
              <c:txPr>
                <a:bodyPr/>
                <a:lstStyle/>
                <a:p>
                  <a:pPr>
                    <a:defRPr>
                      <a:solidFill>
                        <a:schemeClr val="bg1"/>
                      </a:solidFill>
                    </a:defRPr>
                  </a:pPr>
                  <a:endParaRPr lang="en-US"/>
                </a:p>
              </c:txPr>
              <c:showLegendKey val="0"/>
              <c:showVal val="1"/>
              <c:showCatName val="0"/>
              <c:showSerName val="0"/>
              <c:showPercent val="0"/>
              <c:showBubbleSize val="0"/>
            </c:dLbl>
            <c:dLbl>
              <c:idx val="2"/>
              <c:spPr/>
              <c:txPr>
                <a:bodyPr/>
                <a:lstStyle/>
                <a:p>
                  <a:pPr>
                    <a:defRPr>
                      <a:solidFill>
                        <a:schemeClr val="bg1"/>
                      </a:solidFill>
                    </a:defRPr>
                  </a:pPr>
                  <a:endParaRPr lang="en-US"/>
                </a:p>
              </c:txPr>
              <c:showLegendKey val="0"/>
              <c:showVal val="1"/>
              <c:showCatName val="0"/>
              <c:showSerName val="0"/>
              <c:showPercent val="0"/>
              <c:showBubbleSize val="0"/>
            </c:dLbl>
            <c:dLbl>
              <c:idx val="3"/>
              <c:spPr/>
              <c:txPr>
                <a:bodyPr/>
                <a:lstStyle/>
                <a:p>
                  <a:pPr>
                    <a:defRPr>
                      <a:solidFill>
                        <a:schemeClr val="bg1"/>
                      </a:solidFill>
                    </a:defRPr>
                  </a:pPr>
                  <a:endParaRPr lang="en-US"/>
                </a:p>
              </c:txPr>
              <c:showLegendKey val="0"/>
              <c:showVal val="1"/>
              <c:showCatName val="0"/>
              <c:showSerName val="0"/>
              <c:showPercent val="0"/>
              <c:showBubbleSize val="0"/>
            </c:dLbl>
            <c:dLbl>
              <c:idx val="4"/>
              <c:spPr/>
              <c:txPr>
                <a:bodyPr/>
                <a:lstStyle/>
                <a:p>
                  <a:pPr>
                    <a:defRPr>
                      <a:solidFill>
                        <a:schemeClr val="tx1"/>
                      </a:solidFill>
                    </a:defRPr>
                  </a:pPr>
                  <a:endParaRPr lang="en-US"/>
                </a:p>
              </c:txPr>
              <c:showLegendKey val="0"/>
              <c:showVal val="1"/>
              <c:showCatName val="0"/>
              <c:showSerName val="0"/>
              <c:showPercent val="0"/>
              <c:showBubbleSize val="0"/>
            </c:dLbl>
            <c:showLegendKey val="0"/>
            <c:showVal val="1"/>
            <c:showCatName val="0"/>
            <c:showSerName val="0"/>
            <c:showPercent val="0"/>
            <c:showBubbleSize val="0"/>
            <c:showLeaderLines val="1"/>
          </c:dLbls>
          <c:cat>
            <c:strRef>
              <c:f>Sheet1!$A$2:$A$6</c:f>
              <c:strCache>
                <c:ptCount val="5"/>
                <c:pt idx="0">
                  <c:v>Met 1</c:v>
                </c:pt>
                <c:pt idx="1">
                  <c:v>Met 2</c:v>
                </c:pt>
                <c:pt idx="2">
                  <c:v>Met 3</c:v>
                </c:pt>
                <c:pt idx="3">
                  <c:v>Met 4</c:v>
                </c:pt>
                <c:pt idx="4">
                  <c:v>Met None</c:v>
                </c:pt>
              </c:strCache>
            </c:strRef>
          </c:cat>
          <c:val>
            <c:numRef>
              <c:f>Sheet1!$B$2:$B$6</c:f>
              <c:numCache>
                <c:formatCode>General</c:formatCode>
                <c:ptCount val="5"/>
                <c:pt idx="0">
                  <c:v>16</c:v>
                </c:pt>
                <c:pt idx="1">
                  <c:v>14</c:v>
                </c:pt>
                <c:pt idx="2">
                  <c:v>13</c:v>
                </c:pt>
                <c:pt idx="3">
                  <c:v>26</c:v>
                </c:pt>
                <c:pt idx="4">
                  <c:v>31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drawings/_rels/drawing4.xml.rels><?xml version="1.0" encoding="UTF-8" standalone="yes"?>
<Relationships xmlns="http://schemas.openxmlformats.org/package/2006/relationships"><Relationship Id="rId1" Type="http://schemas.openxmlformats.org/officeDocument/2006/relationships/image" Target="../media/image29.png"/></Relationships>
</file>

<file path=ppt/drawings/drawing1.xml><?xml version="1.0" encoding="utf-8"?>
<c:userShapes xmlns:c="http://schemas.openxmlformats.org/drawingml/2006/chart">
  <cdr:relSizeAnchor xmlns:cdr="http://schemas.openxmlformats.org/drawingml/2006/chartDrawing">
    <cdr:from>
      <cdr:x>0.5375</cdr:x>
      <cdr:y>0.375</cdr:y>
    </cdr:from>
    <cdr:to>
      <cdr:x>0.7625</cdr:x>
      <cdr:y>0.54375</cdr:y>
    </cdr:to>
    <cdr:sp macro="" textlink="">
      <cdr:nvSpPr>
        <cdr:cNvPr id="2" name="TextBox 1"/>
        <cdr:cNvSpPr txBox="1"/>
      </cdr:nvSpPr>
      <cdr:spPr>
        <a:xfrm xmlns:a="http://schemas.openxmlformats.org/drawingml/2006/main">
          <a:off x="3276600" y="1524000"/>
          <a:ext cx="13716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t>Met No Benchmarks</a:t>
          </a:r>
        </a:p>
        <a:p xmlns:a="http://schemas.openxmlformats.org/drawingml/2006/main">
          <a:pPr algn="ctr"/>
          <a:r>
            <a:rPr lang="en-US" b="1" dirty="0" smtClean="0"/>
            <a:t>44%</a:t>
          </a:r>
          <a:endParaRPr lang="en-US" sz="1100" b="1" dirty="0"/>
        </a:p>
      </cdr:txBody>
    </cdr:sp>
  </cdr:relSizeAnchor>
  <cdr:relSizeAnchor xmlns:cdr="http://schemas.openxmlformats.org/drawingml/2006/chartDrawing">
    <cdr:from>
      <cdr:x>0.32188</cdr:x>
      <cdr:y>0.13125</cdr:y>
    </cdr:from>
    <cdr:to>
      <cdr:x>0.48438</cdr:x>
      <cdr:y>0.30684</cdr:y>
    </cdr:to>
    <cdr:sp macro="" textlink="">
      <cdr:nvSpPr>
        <cdr:cNvPr id="3" name="TextBox 2"/>
        <cdr:cNvSpPr txBox="1"/>
      </cdr:nvSpPr>
      <cdr:spPr>
        <a:xfrm xmlns:a="http://schemas.openxmlformats.org/drawingml/2006/main">
          <a:off x="1962150" y="533400"/>
          <a:ext cx="990600" cy="7135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solidFill>
                <a:srgbClr val="000C1A"/>
              </a:solidFill>
            </a:rPr>
            <a:t>Met 1 Benchmark 17%</a:t>
          </a:r>
          <a:endParaRPr lang="en-US" sz="1100" b="1" dirty="0">
            <a:solidFill>
              <a:srgbClr val="000C1A"/>
            </a:solidFill>
          </a:endParaRPr>
        </a:p>
      </cdr:txBody>
    </cdr:sp>
  </cdr:relSizeAnchor>
  <cdr:relSizeAnchor xmlns:cdr="http://schemas.openxmlformats.org/drawingml/2006/chartDrawing">
    <cdr:from>
      <cdr:x>0.2</cdr:x>
      <cdr:y>0.31875</cdr:y>
    </cdr:from>
    <cdr:to>
      <cdr:x>0.3875</cdr:x>
      <cdr:y>0.4875</cdr:y>
    </cdr:to>
    <cdr:sp macro="" textlink="">
      <cdr:nvSpPr>
        <cdr:cNvPr id="4" name="TextBox 3"/>
        <cdr:cNvSpPr txBox="1"/>
      </cdr:nvSpPr>
      <cdr:spPr>
        <a:xfrm xmlns:a="http://schemas.openxmlformats.org/drawingml/2006/main">
          <a:off x="1219200" y="1295400"/>
          <a:ext cx="11430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t>Met 2 Benchmarks 15%</a:t>
          </a:r>
          <a:endParaRPr lang="en-US" sz="1100" b="1" dirty="0"/>
        </a:p>
      </cdr:txBody>
    </cdr:sp>
  </cdr:relSizeAnchor>
  <cdr:relSizeAnchor xmlns:cdr="http://schemas.openxmlformats.org/drawingml/2006/chartDrawing">
    <cdr:from>
      <cdr:x>0.225</cdr:x>
      <cdr:y>0.54375</cdr:y>
    </cdr:from>
    <cdr:to>
      <cdr:x>0.4125</cdr:x>
      <cdr:y>0.69375</cdr:y>
    </cdr:to>
    <cdr:sp macro="" textlink="">
      <cdr:nvSpPr>
        <cdr:cNvPr id="5" name="TextBox 4"/>
        <cdr:cNvSpPr txBox="1"/>
      </cdr:nvSpPr>
      <cdr:spPr>
        <a:xfrm xmlns:a="http://schemas.openxmlformats.org/drawingml/2006/main">
          <a:off x="1371600" y="2209800"/>
          <a:ext cx="1143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t>Met 3 Benchmarks 12%</a:t>
          </a:r>
          <a:endParaRPr lang="en-US" sz="1100" b="1" dirty="0"/>
        </a:p>
      </cdr:txBody>
    </cdr:sp>
  </cdr:relSizeAnchor>
  <cdr:relSizeAnchor xmlns:cdr="http://schemas.openxmlformats.org/drawingml/2006/chartDrawing">
    <cdr:from>
      <cdr:x>0.39063</cdr:x>
      <cdr:y>0.73125</cdr:y>
    </cdr:from>
    <cdr:to>
      <cdr:x>0.56563</cdr:x>
      <cdr:y>0.91875</cdr:y>
    </cdr:to>
    <cdr:sp macro="" textlink="">
      <cdr:nvSpPr>
        <cdr:cNvPr id="6" name="TextBox 5"/>
        <cdr:cNvSpPr txBox="1"/>
      </cdr:nvSpPr>
      <cdr:spPr>
        <a:xfrm xmlns:a="http://schemas.openxmlformats.org/drawingml/2006/main">
          <a:off x="2381250" y="2971800"/>
          <a:ext cx="10668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dirty="0" smtClean="0"/>
            <a:t>Met All 4 Benchmarks 14%</a:t>
          </a:r>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0.4555</cdr:x>
      <cdr:y>0.01639</cdr:y>
    </cdr:from>
    <cdr:to>
      <cdr:x>0.50783</cdr:x>
      <cdr:y>0.08196</cdr:y>
    </cdr:to>
    <cdr:sp macro="" textlink="">
      <cdr:nvSpPr>
        <cdr:cNvPr id="2" name="TextBox 1"/>
        <cdr:cNvSpPr txBox="1"/>
      </cdr:nvSpPr>
      <cdr:spPr>
        <a:xfrm xmlns:a="http://schemas.openxmlformats.org/drawingml/2006/main">
          <a:off x="2984988" y="76200"/>
          <a:ext cx="342929" cy="3047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57</a:t>
          </a:r>
          <a:endParaRPr lang="en-US" sz="1100" b="1" dirty="0"/>
        </a:p>
      </cdr:txBody>
    </cdr:sp>
  </cdr:relSizeAnchor>
  <cdr:relSizeAnchor xmlns:cdr="http://schemas.openxmlformats.org/drawingml/2006/chartDrawing">
    <cdr:from>
      <cdr:x>0.58866</cdr:x>
      <cdr:y>0.33607</cdr:y>
    </cdr:from>
    <cdr:to>
      <cdr:x>0.65843</cdr:x>
      <cdr:y>0.43144</cdr:y>
    </cdr:to>
    <cdr:sp macro="" textlink="">
      <cdr:nvSpPr>
        <cdr:cNvPr id="3" name="TextBox 2"/>
        <cdr:cNvSpPr txBox="1"/>
      </cdr:nvSpPr>
      <cdr:spPr>
        <a:xfrm xmlns:a="http://schemas.openxmlformats.org/drawingml/2006/main">
          <a:off x="3857625" y="1562101"/>
          <a:ext cx="457200" cy="4432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24</a:t>
          </a:r>
          <a:endParaRPr lang="en-US" sz="1100" b="1" dirty="0"/>
        </a:p>
      </cdr:txBody>
    </cdr:sp>
  </cdr:relSizeAnchor>
  <cdr:relSizeAnchor xmlns:cdr="http://schemas.openxmlformats.org/drawingml/2006/chartDrawing">
    <cdr:from>
      <cdr:x>0.7282</cdr:x>
      <cdr:y>0.27348</cdr:y>
    </cdr:from>
    <cdr:to>
      <cdr:x>0.78634</cdr:x>
      <cdr:y>0.35545</cdr:y>
    </cdr:to>
    <cdr:sp macro="" textlink="">
      <cdr:nvSpPr>
        <cdr:cNvPr id="4" name="TextBox 3"/>
        <cdr:cNvSpPr txBox="1"/>
      </cdr:nvSpPr>
      <cdr:spPr>
        <a:xfrm xmlns:a="http://schemas.openxmlformats.org/drawingml/2006/main">
          <a:off x="4772025" y="1271201"/>
          <a:ext cx="381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30</a:t>
          </a:r>
          <a:endParaRPr lang="en-US" sz="1100" b="1" dirty="0"/>
        </a:p>
      </cdr:txBody>
    </cdr:sp>
  </cdr:relSizeAnchor>
  <cdr:relSizeAnchor xmlns:cdr="http://schemas.openxmlformats.org/drawingml/2006/chartDrawing">
    <cdr:from>
      <cdr:x>0.86773</cdr:x>
      <cdr:y>0.09315</cdr:y>
    </cdr:from>
    <cdr:to>
      <cdr:x>0.92587</cdr:x>
      <cdr:y>0.15873</cdr:y>
    </cdr:to>
    <cdr:sp macro="" textlink="">
      <cdr:nvSpPr>
        <cdr:cNvPr id="5" name="TextBox 4"/>
        <cdr:cNvSpPr txBox="1"/>
      </cdr:nvSpPr>
      <cdr:spPr>
        <a:xfrm xmlns:a="http://schemas.openxmlformats.org/drawingml/2006/main">
          <a:off x="5686425" y="433001"/>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49</a:t>
          </a:r>
          <a:endParaRPr lang="en-US" sz="11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0.09615</cdr:x>
      <cdr:y>0.30751</cdr:y>
    </cdr:from>
    <cdr:to>
      <cdr:x>0.23077</cdr:x>
      <cdr:y>0.49501</cdr:y>
    </cdr:to>
    <cdr:sp macro="" textlink="">
      <cdr:nvSpPr>
        <cdr:cNvPr id="2" name="TextBox 1"/>
        <cdr:cNvSpPr txBox="1"/>
      </cdr:nvSpPr>
      <cdr:spPr>
        <a:xfrm xmlns:a="http://schemas.openxmlformats.org/drawingml/2006/main">
          <a:off x="762000" y="1249740"/>
          <a:ext cx="1066800" cy="762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0.09615</cdr:x>
      <cdr:y>0.45751</cdr:y>
    </cdr:from>
    <cdr:to>
      <cdr:x>0.14423</cdr:x>
      <cdr:y>0.53251</cdr:y>
    </cdr:to>
    <cdr:sp macro="" textlink="">
      <cdr:nvSpPr>
        <cdr:cNvPr id="3" name="TextBox 2"/>
        <cdr:cNvSpPr txBox="1"/>
      </cdr:nvSpPr>
      <cdr:spPr>
        <a:xfrm xmlns:a="http://schemas.openxmlformats.org/drawingml/2006/main">
          <a:off x="762000" y="18593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46</a:t>
          </a:r>
          <a:endParaRPr lang="en-US" sz="1100" b="1" dirty="0"/>
        </a:p>
      </cdr:txBody>
    </cdr:sp>
  </cdr:relSizeAnchor>
  <cdr:relSizeAnchor xmlns:cdr="http://schemas.openxmlformats.org/drawingml/2006/chartDrawing">
    <cdr:from>
      <cdr:x>0.125</cdr:x>
      <cdr:y>0.43876</cdr:y>
    </cdr:from>
    <cdr:to>
      <cdr:x>0.17308</cdr:x>
      <cdr:y>0.51376</cdr:y>
    </cdr:to>
    <cdr:sp macro="" textlink="">
      <cdr:nvSpPr>
        <cdr:cNvPr id="4" name="TextBox 3"/>
        <cdr:cNvSpPr txBox="1"/>
      </cdr:nvSpPr>
      <cdr:spPr>
        <a:xfrm xmlns:a="http://schemas.openxmlformats.org/drawingml/2006/main">
          <a:off x="990600" y="17831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49</a:t>
          </a:r>
          <a:endParaRPr lang="en-US" sz="1100" b="1" dirty="0"/>
        </a:p>
      </cdr:txBody>
    </cdr:sp>
  </cdr:relSizeAnchor>
  <cdr:relSizeAnchor xmlns:cdr="http://schemas.openxmlformats.org/drawingml/2006/chartDrawing">
    <cdr:from>
      <cdr:x>0.15385</cdr:x>
      <cdr:y>0.43876</cdr:y>
    </cdr:from>
    <cdr:to>
      <cdr:x>0.20192</cdr:x>
      <cdr:y>0.51376</cdr:y>
    </cdr:to>
    <cdr:sp macro="" textlink="">
      <cdr:nvSpPr>
        <cdr:cNvPr id="5" name="TextBox 4"/>
        <cdr:cNvSpPr txBox="1"/>
      </cdr:nvSpPr>
      <cdr:spPr>
        <a:xfrm xmlns:a="http://schemas.openxmlformats.org/drawingml/2006/main">
          <a:off x="1219200" y="17831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49</a:t>
          </a:r>
          <a:endParaRPr lang="en-US" sz="1100" b="1" dirty="0"/>
        </a:p>
      </cdr:txBody>
    </cdr:sp>
  </cdr:relSizeAnchor>
  <cdr:relSizeAnchor xmlns:cdr="http://schemas.openxmlformats.org/drawingml/2006/chartDrawing">
    <cdr:from>
      <cdr:x>0.22115</cdr:x>
      <cdr:y>0.30751</cdr:y>
    </cdr:from>
    <cdr:to>
      <cdr:x>0.26923</cdr:x>
      <cdr:y>0.38251</cdr:y>
    </cdr:to>
    <cdr:sp macro="" textlink="">
      <cdr:nvSpPr>
        <cdr:cNvPr id="6" name="TextBox 5"/>
        <cdr:cNvSpPr txBox="1"/>
      </cdr:nvSpPr>
      <cdr:spPr>
        <a:xfrm xmlns:a="http://schemas.openxmlformats.org/drawingml/2006/main">
          <a:off x="1752600" y="12497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65</a:t>
          </a:r>
          <a:endParaRPr lang="en-US" sz="1100" b="1" dirty="0"/>
        </a:p>
      </cdr:txBody>
    </cdr:sp>
  </cdr:relSizeAnchor>
  <cdr:relSizeAnchor xmlns:cdr="http://schemas.openxmlformats.org/drawingml/2006/chartDrawing">
    <cdr:from>
      <cdr:x>0.25</cdr:x>
      <cdr:y>0.27001</cdr:y>
    </cdr:from>
    <cdr:to>
      <cdr:x>0.29808</cdr:x>
      <cdr:y>0.34501</cdr:y>
    </cdr:to>
    <cdr:sp macro="" textlink="">
      <cdr:nvSpPr>
        <cdr:cNvPr id="7" name="TextBox 6"/>
        <cdr:cNvSpPr txBox="1"/>
      </cdr:nvSpPr>
      <cdr:spPr>
        <a:xfrm xmlns:a="http://schemas.openxmlformats.org/drawingml/2006/main">
          <a:off x="1981200" y="10973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69</a:t>
          </a:r>
          <a:endParaRPr lang="en-US" sz="1100" b="1" dirty="0"/>
        </a:p>
      </cdr:txBody>
    </cdr:sp>
  </cdr:relSizeAnchor>
  <cdr:relSizeAnchor xmlns:cdr="http://schemas.openxmlformats.org/drawingml/2006/chartDrawing">
    <cdr:from>
      <cdr:x>0.27885</cdr:x>
      <cdr:y>0.27001</cdr:y>
    </cdr:from>
    <cdr:to>
      <cdr:x>0.32692</cdr:x>
      <cdr:y>0.34501</cdr:y>
    </cdr:to>
    <cdr:sp macro="" textlink="">
      <cdr:nvSpPr>
        <cdr:cNvPr id="8" name="TextBox 7"/>
        <cdr:cNvSpPr txBox="1"/>
      </cdr:nvSpPr>
      <cdr:spPr>
        <a:xfrm xmlns:a="http://schemas.openxmlformats.org/drawingml/2006/main">
          <a:off x="2209800" y="10973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68</a:t>
          </a:r>
          <a:endParaRPr lang="en-US" sz="1100" b="1" dirty="0"/>
        </a:p>
      </cdr:txBody>
    </cdr:sp>
  </cdr:relSizeAnchor>
  <cdr:relSizeAnchor xmlns:cdr="http://schemas.openxmlformats.org/drawingml/2006/chartDrawing">
    <cdr:from>
      <cdr:x>0.34615</cdr:x>
      <cdr:y>0.25126</cdr:y>
    </cdr:from>
    <cdr:to>
      <cdr:x>0.39423</cdr:x>
      <cdr:y>0.32626</cdr:y>
    </cdr:to>
    <cdr:sp macro="" textlink="">
      <cdr:nvSpPr>
        <cdr:cNvPr id="9" name="TextBox 8"/>
        <cdr:cNvSpPr txBox="1"/>
      </cdr:nvSpPr>
      <cdr:spPr>
        <a:xfrm xmlns:a="http://schemas.openxmlformats.org/drawingml/2006/main">
          <a:off x="2743200" y="10211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73</a:t>
          </a:r>
          <a:endParaRPr lang="en-US" sz="1100" b="1" dirty="0"/>
        </a:p>
      </cdr:txBody>
    </cdr:sp>
  </cdr:relSizeAnchor>
  <cdr:relSizeAnchor xmlns:cdr="http://schemas.openxmlformats.org/drawingml/2006/chartDrawing">
    <cdr:from>
      <cdr:x>0.375</cdr:x>
      <cdr:y>0.21376</cdr:y>
    </cdr:from>
    <cdr:to>
      <cdr:x>0.43269</cdr:x>
      <cdr:y>0.27001</cdr:y>
    </cdr:to>
    <cdr:sp macro="" textlink="">
      <cdr:nvSpPr>
        <cdr:cNvPr id="10" name="TextBox 9"/>
        <cdr:cNvSpPr txBox="1"/>
      </cdr:nvSpPr>
      <cdr:spPr>
        <a:xfrm xmlns:a="http://schemas.openxmlformats.org/drawingml/2006/main">
          <a:off x="2971800" y="868740"/>
          <a:ext cx="4572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76</a:t>
          </a:r>
          <a:endParaRPr lang="en-US" sz="1100" b="1" dirty="0"/>
        </a:p>
      </cdr:txBody>
    </cdr:sp>
  </cdr:relSizeAnchor>
  <cdr:relSizeAnchor xmlns:cdr="http://schemas.openxmlformats.org/drawingml/2006/chartDrawing">
    <cdr:from>
      <cdr:x>0.40385</cdr:x>
      <cdr:y>0.21376</cdr:y>
    </cdr:from>
    <cdr:to>
      <cdr:x>0.45192</cdr:x>
      <cdr:y>0.27001</cdr:y>
    </cdr:to>
    <cdr:sp macro="" textlink="">
      <cdr:nvSpPr>
        <cdr:cNvPr id="11" name="TextBox 10"/>
        <cdr:cNvSpPr txBox="1"/>
      </cdr:nvSpPr>
      <cdr:spPr>
        <a:xfrm xmlns:a="http://schemas.openxmlformats.org/drawingml/2006/main">
          <a:off x="3200400" y="868740"/>
          <a:ext cx="3810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75</a:t>
          </a:r>
          <a:endParaRPr lang="en-US" sz="1100" b="1" dirty="0"/>
        </a:p>
      </cdr:txBody>
    </cdr:sp>
  </cdr:relSizeAnchor>
  <cdr:relSizeAnchor xmlns:cdr="http://schemas.openxmlformats.org/drawingml/2006/chartDrawing">
    <cdr:from>
      <cdr:x>0.46154</cdr:x>
      <cdr:y>0.17626</cdr:y>
    </cdr:from>
    <cdr:to>
      <cdr:x>0.51923</cdr:x>
      <cdr:y>0.25126</cdr:y>
    </cdr:to>
    <cdr:sp macro="" textlink="">
      <cdr:nvSpPr>
        <cdr:cNvPr id="12" name="TextBox 11"/>
        <cdr:cNvSpPr txBox="1"/>
      </cdr:nvSpPr>
      <cdr:spPr>
        <a:xfrm xmlns:a="http://schemas.openxmlformats.org/drawingml/2006/main">
          <a:off x="3657600" y="716340"/>
          <a:ext cx="457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 79</a:t>
          </a:r>
          <a:endParaRPr lang="en-US" sz="1100" b="1" dirty="0"/>
        </a:p>
      </cdr:txBody>
    </cdr:sp>
  </cdr:relSizeAnchor>
  <cdr:relSizeAnchor xmlns:cdr="http://schemas.openxmlformats.org/drawingml/2006/chartDrawing">
    <cdr:from>
      <cdr:x>0.49038</cdr:x>
      <cdr:y>0.13876</cdr:y>
    </cdr:from>
    <cdr:to>
      <cdr:x>0.53846</cdr:x>
      <cdr:y>0.21376</cdr:y>
    </cdr:to>
    <cdr:sp macro="" textlink="">
      <cdr:nvSpPr>
        <cdr:cNvPr id="13" name="TextBox 12"/>
        <cdr:cNvSpPr txBox="1"/>
      </cdr:nvSpPr>
      <cdr:spPr>
        <a:xfrm xmlns:a="http://schemas.openxmlformats.org/drawingml/2006/main">
          <a:off x="3886200" y="5639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 83</a:t>
          </a:r>
          <a:endParaRPr lang="en-US" sz="1100" b="1" dirty="0"/>
        </a:p>
      </cdr:txBody>
    </cdr:sp>
  </cdr:relSizeAnchor>
  <cdr:relSizeAnchor xmlns:cdr="http://schemas.openxmlformats.org/drawingml/2006/chartDrawing">
    <cdr:from>
      <cdr:x>0.51923</cdr:x>
      <cdr:y>0.15751</cdr:y>
    </cdr:from>
    <cdr:to>
      <cdr:x>0.57692</cdr:x>
      <cdr:y>0.23251</cdr:y>
    </cdr:to>
    <cdr:sp macro="" textlink="">
      <cdr:nvSpPr>
        <cdr:cNvPr id="14" name="TextBox 13"/>
        <cdr:cNvSpPr txBox="1"/>
      </cdr:nvSpPr>
      <cdr:spPr>
        <a:xfrm xmlns:a="http://schemas.openxmlformats.org/drawingml/2006/main">
          <a:off x="4114800" y="640140"/>
          <a:ext cx="457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 </a:t>
          </a:r>
          <a:r>
            <a:rPr lang="en-US" sz="1100" b="1" dirty="0" smtClean="0"/>
            <a:t>82</a:t>
          </a:r>
          <a:endParaRPr lang="en-US" sz="1100" b="1" dirty="0"/>
        </a:p>
      </cdr:txBody>
    </cdr:sp>
  </cdr:relSizeAnchor>
  <cdr:relSizeAnchor xmlns:cdr="http://schemas.openxmlformats.org/drawingml/2006/chartDrawing">
    <cdr:from>
      <cdr:x>0.58654</cdr:x>
      <cdr:y>0.13876</cdr:y>
    </cdr:from>
    <cdr:to>
      <cdr:x>0.63462</cdr:x>
      <cdr:y>0.21376</cdr:y>
    </cdr:to>
    <cdr:sp macro="" textlink="">
      <cdr:nvSpPr>
        <cdr:cNvPr id="15" name="TextBox 14"/>
        <cdr:cNvSpPr txBox="1"/>
      </cdr:nvSpPr>
      <cdr:spPr>
        <a:xfrm xmlns:a="http://schemas.openxmlformats.org/drawingml/2006/main">
          <a:off x="4648200" y="5639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83</a:t>
          </a:r>
          <a:endParaRPr lang="en-US" sz="1100" b="1" dirty="0"/>
        </a:p>
      </cdr:txBody>
    </cdr:sp>
  </cdr:relSizeAnchor>
  <cdr:relSizeAnchor xmlns:cdr="http://schemas.openxmlformats.org/drawingml/2006/chartDrawing">
    <cdr:from>
      <cdr:x>0.64423</cdr:x>
      <cdr:y>0.13876</cdr:y>
    </cdr:from>
    <cdr:to>
      <cdr:x>0.75962</cdr:x>
      <cdr:y>0.36376</cdr:y>
    </cdr:to>
    <cdr:sp macro="" textlink="">
      <cdr:nvSpPr>
        <cdr:cNvPr id="16" name="TextBox 15"/>
        <cdr:cNvSpPr txBox="1"/>
      </cdr:nvSpPr>
      <cdr:spPr>
        <a:xfrm xmlns:a="http://schemas.openxmlformats.org/drawingml/2006/main">
          <a:off x="5105400" y="5639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0.61538</cdr:x>
      <cdr:y>0.10126</cdr:y>
    </cdr:from>
    <cdr:to>
      <cdr:x>0.66346</cdr:x>
      <cdr:y>0.17626</cdr:y>
    </cdr:to>
    <cdr:sp macro="" textlink="">
      <cdr:nvSpPr>
        <cdr:cNvPr id="17" name="TextBox 16"/>
        <cdr:cNvSpPr txBox="1"/>
      </cdr:nvSpPr>
      <cdr:spPr>
        <a:xfrm xmlns:a="http://schemas.openxmlformats.org/drawingml/2006/main">
          <a:off x="4876800" y="4115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86</a:t>
          </a:r>
          <a:endParaRPr lang="en-US" sz="1100" b="1" dirty="0"/>
        </a:p>
      </cdr:txBody>
    </cdr:sp>
  </cdr:relSizeAnchor>
  <cdr:relSizeAnchor xmlns:cdr="http://schemas.openxmlformats.org/drawingml/2006/chartDrawing">
    <cdr:from>
      <cdr:x>0.64423</cdr:x>
      <cdr:y>0.10126</cdr:y>
    </cdr:from>
    <cdr:to>
      <cdr:x>0.69231</cdr:x>
      <cdr:y>0.17626</cdr:y>
    </cdr:to>
    <cdr:sp macro="" textlink="">
      <cdr:nvSpPr>
        <cdr:cNvPr id="18" name="TextBox 17"/>
        <cdr:cNvSpPr txBox="1"/>
      </cdr:nvSpPr>
      <cdr:spPr>
        <a:xfrm xmlns:a="http://schemas.openxmlformats.org/drawingml/2006/main">
          <a:off x="5105400" y="411540"/>
          <a:ext cx="381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86</a:t>
          </a:r>
          <a:endParaRPr lang="en-US" sz="11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0.24348</cdr:x>
      <cdr:y>0.44776</cdr:y>
    </cdr:from>
    <cdr:to>
      <cdr:x>0.34783</cdr:x>
      <cdr:y>0.52239</cdr:y>
    </cdr:to>
    <cdr:sp macro="" textlink="">
      <cdr:nvSpPr>
        <cdr:cNvPr id="2" name="TextBox 1"/>
        <cdr:cNvSpPr txBox="1"/>
      </cdr:nvSpPr>
      <cdr:spPr>
        <a:xfrm xmlns:a="http://schemas.openxmlformats.org/drawingml/2006/main">
          <a:off x="2133600" y="2286000"/>
          <a:ext cx="9144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solidFill>
                <a:schemeClr val="tx1">
                  <a:lumMod val="90000"/>
                  <a:lumOff val="10000"/>
                </a:schemeClr>
              </a:solidFill>
            </a:rPr>
            <a:t>43.6 K</a:t>
          </a:r>
          <a:endParaRPr lang="en-US" sz="1400" dirty="0">
            <a:solidFill>
              <a:schemeClr val="tx1">
                <a:lumMod val="90000"/>
                <a:lumOff val="10000"/>
              </a:schemeClr>
            </a:solidFill>
          </a:endParaRPr>
        </a:p>
      </cdr:txBody>
    </cdr:sp>
  </cdr:relSizeAnchor>
  <cdr:relSizeAnchor xmlns:cdr="http://schemas.openxmlformats.org/drawingml/2006/chartDrawing">
    <cdr:from>
      <cdr:x>0.4</cdr:x>
      <cdr:y>0.62687</cdr:y>
    </cdr:from>
    <cdr:to>
      <cdr:x>0.50575</cdr:x>
      <cdr:y>0.7021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505200" y="3200400"/>
          <a:ext cx="926672" cy="384081"/>
        </a:xfrm>
        <a:prstGeom xmlns:a="http://schemas.openxmlformats.org/drawingml/2006/main" prst="rect">
          <a:avLst/>
        </a:prstGeom>
      </cdr:spPr>
    </cdr:pic>
  </cdr:relSizeAnchor>
  <cdr:relSizeAnchor xmlns:cdr="http://schemas.openxmlformats.org/drawingml/2006/chartDrawing">
    <cdr:from>
      <cdr:x>0.56522</cdr:x>
      <cdr:y>0.64179</cdr:y>
    </cdr:from>
    <cdr:to>
      <cdr:x>0.66957</cdr:x>
      <cdr:y>0.71642</cdr:y>
    </cdr:to>
    <cdr:sp macro="" textlink="">
      <cdr:nvSpPr>
        <cdr:cNvPr id="5" name="TextBox 1"/>
        <cdr:cNvSpPr txBox="1"/>
      </cdr:nvSpPr>
      <cdr:spPr>
        <a:xfrm xmlns:a="http://schemas.openxmlformats.org/drawingml/2006/main">
          <a:off x="4953000" y="3276600"/>
          <a:ext cx="914400"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solidFill>
                <a:schemeClr val="tx1">
                  <a:lumMod val="90000"/>
                  <a:lumOff val="10000"/>
                </a:schemeClr>
              </a:solidFill>
            </a:rPr>
            <a:t>26.8 K</a:t>
          </a:r>
          <a:endParaRPr lang="en-US" sz="1400" dirty="0">
            <a:solidFill>
              <a:schemeClr val="tx1">
                <a:lumMod val="90000"/>
                <a:lumOff val="10000"/>
              </a:schemeClr>
            </a:solidFill>
          </a:endParaRPr>
        </a:p>
      </cdr:txBody>
    </cdr:sp>
  </cdr:relSizeAnchor>
  <cdr:relSizeAnchor xmlns:cdr="http://schemas.openxmlformats.org/drawingml/2006/chartDrawing">
    <cdr:from>
      <cdr:x>0.73043</cdr:x>
      <cdr:y>0.67164</cdr:y>
    </cdr:from>
    <cdr:to>
      <cdr:x>0.83478</cdr:x>
      <cdr:y>0.74627</cdr:y>
    </cdr:to>
    <cdr:sp macro="" textlink="">
      <cdr:nvSpPr>
        <cdr:cNvPr id="6" name="TextBox 1"/>
        <cdr:cNvSpPr txBox="1"/>
      </cdr:nvSpPr>
      <cdr:spPr>
        <a:xfrm xmlns:a="http://schemas.openxmlformats.org/drawingml/2006/main">
          <a:off x="6400800" y="3429000"/>
          <a:ext cx="914400" cy="3810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smtClean="0">
              <a:solidFill>
                <a:schemeClr val="tx1">
                  <a:lumMod val="90000"/>
                  <a:lumOff val="10000"/>
                </a:schemeClr>
              </a:solidFill>
            </a:rPr>
            <a:t>46.9 K</a:t>
          </a:r>
          <a:endParaRPr lang="en-US" sz="1400" dirty="0">
            <a:solidFill>
              <a:schemeClr val="tx1">
                <a:lumMod val="90000"/>
                <a:lumOff val="1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sz="quarter" idx="1"/>
          </p:nvPr>
        </p:nvSpPr>
        <p:spPr>
          <a:xfrm>
            <a:off x="3979930" y="0"/>
            <a:ext cx="3044719" cy="465614"/>
          </a:xfrm>
          <a:prstGeom prst="rect">
            <a:avLst/>
          </a:prstGeom>
        </p:spPr>
        <p:txBody>
          <a:bodyPr vert="horz" lIns="93360" tIns="46680" rIns="93360" bIns="46680" rtlCol="0"/>
          <a:lstStyle>
            <a:lvl1pPr algn="r">
              <a:defRPr sz="1200"/>
            </a:lvl1pPr>
          </a:lstStyle>
          <a:p>
            <a:fld id="{07F8D263-A4FF-554A-BB5E-C0DC1E4718AA}" type="datetimeFigureOut">
              <a:rPr lang="en-US" smtClean="0"/>
              <a:t>10/14/2014</a:t>
            </a:fld>
            <a:endParaRPr lang="en-US" dirty="0"/>
          </a:p>
        </p:txBody>
      </p:sp>
      <p:sp>
        <p:nvSpPr>
          <p:cNvPr id="4" name="Footer Placeholder 3"/>
          <p:cNvSpPr>
            <a:spLocks noGrp="1"/>
          </p:cNvSpPr>
          <p:nvPr>
            <p:ph type="ftr" sz="quarter" idx="2"/>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60" tIns="46680" rIns="93360" bIns="46680" rtlCol="0" anchor="b"/>
          <a:lstStyle>
            <a:lvl1pPr algn="r">
              <a:defRPr sz="1200"/>
            </a:lvl1pPr>
          </a:lstStyle>
          <a:p>
            <a:fld id="{33AB167D-29BC-1D4A-A8EB-60B39234791A}" type="slidenum">
              <a:rPr lang="en-US" smtClean="0"/>
              <a:t>‹#›</a:t>
            </a:fld>
            <a:endParaRPr lang="en-US" dirty="0"/>
          </a:p>
        </p:txBody>
      </p:sp>
    </p:spTree>
    <p:extLst>
      <p:ext uri="{BB962C8B-B14F-4D97-AF65-F5344CB8AC3E}">
        <p14:creationId xmlns:p14="http://schemas.microsoft.com/office/powerpoint/2010/main" val="1941331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60" tIns="46680" rIns="93360" bIns="46680" rtlCol="0"/>
          <a:lstStyle>
            <a:lvl1pPr algn="l">
              <a:defRPr sz="1200"/>
            </a:lvl1pPr>
          </a:lstStyle>
          <a:p>
            <a:endParaRPr lang="en-US" dirty="0"/>
          </a:p>
        </p:txBody>
      </p:sp>
      <p:sp>
        <p:nvSpPr>
          <p:cNvPr id="3" name="Date Placeholder 2"/>
          <p:cNvSpPr>
            <a:spLocks noGrp="1"/>
          </p:cNvSpPr>
          <p:nvPr>
            <p:ph type="dt" idx="1"/>
          </p:nvPr>
        </p:nvSpPr>
        <p:spPr>
          <a:xfrm>
            <a:off x="3979930" y="0"/>
            <a:ext cx="3044719" cy="465614"/>
          </a:xfrm>
          <a:prstGeom prst="rect">
            <a:avLst/>
          </a:prstGeom>
        </p:spPr>
        <p:txBody>
          <a:bodyPr vert="horz" lIns="93360" tIns="46680" rIns="93360" bIns="46680" rtlCol="0"/>
          <a:lstStyle>
            <a:lvl1pPr algn="r">
              <a:defRPr sz="1200"/>
            </a:lvl1pPr>
          </a:lstStyle>
          <a:p>
            <a:fld id="{F55203CD-BF70-9046-9024-B42445476753}" type="datetimeFigureOut">
              <a:rPr lang="en-US" smtClean="0"/>
              <a:t>10/14/2014</a:t>
            </a:fld>
            <a:endParaRPr lang="en-US" dirty="0"/>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3360" tIns="46680" rIns="93360" bIns="46680" rtlCol="0" anchor="ctr"/>
          <a:lstStyle/>
          <a:p>
            <a:endParaRPr lang="en-US" dirty="0"/>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60" tIns="46680" rIns="93360" bIns="466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60" tIns="46680" rIns="93360" bIns="466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60" tIns="46680" rIns="93360" bIns="46680" rtlCol="0" anchor="b"/>
          <a:lstStyle>
            <a:lvl1pPr algn="r">
              <a:defRPr sz="1200"/>
            </a:lvl1pPr>
          </a:lstStyle>
          <a:p>
            <a:fld id="{C02DE43A-213A-3043-8BFD-5F192BEFB02C}" type="slidenum">
              <a:rPr lang="en-US" smtClean="0"/>
              <a:t>‹#›</a:t>
            </a:fld>
            <a:endParaRPr lang="en-US" dirty="0"/>
          </a:p>
        </p:txBody>
      </p:sp>
    </p:spTree>
    <p:extLst>
      <p:ext uri="{BB962C8B-B14F-4D97-AF65-F5344CB8AC3E}">
        <p14:creationId xmlns:p14="http://schemas.microsoft.com/office/powerpoint/2010/main" val="60054095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2DE43A-213A-3043-8BFD-5F192BEFB02C}" type="slidenum">
              <a:rPr lang="en-US" smtClean="0"/>
              <a:t>5</a:t>
            </a:fld>
            <a:endParaRPr lang="en-US" dirty="0"/>
          </a:p>
        </p:txBody>
      </p:sp>
    </p:spTree>
    <p:extLst>
      <p:ext uri="{BB962C8B-B14F-4D97-AF65-F5344CB8AC3E}">
        <p14:creationId xmlns:p14="http://schemas.microsoft.com/office/powerpoint/2010/main" val="3102206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02DE43A-213A-3043-8BFD-5F192BEFB02C}" type="slidenum">
              <a:rPr lang="en-US" smtClean="0"/>
              <a:t>23</a:t>
            </a:fld>
            <a:endParaRPr lang="en-US" dirty="0"/>
          </a:p>
        </p:txBody>
      </p:sp>
      <p:sp>
        <p:nvSpPr>
          <p:cNvPr id="5" name="Date Placeholder 4"/>
          <p:cNvSpPr>
            <a:spLocks noGrp="1"/>
          </p:cNvSpPr>
          <p:nvPr>
            <p:ph type="dt" idx="11"/>
          </p:nvPr>
        </p:nvSpPr>
        <p:spPr/>
        <p:txBody>
          <a:bodyPr/>
          <a:lstStyle/>
          <a:p>
            <a:fld id="{CCE1ED42-4ED7-4F22-BB74-B0552991E784}" type="datetime1">
              <a:rPr lang="en-US" smtClean="0"/>
              <a:t>10/14/2014</a:t>
            </a:fld>
            <a:endParaRPr lang="en-US" dirty="0"/>
          </a:p>
        </p:txBody>
      </p:sp>
    </p:spTree>
    <p:extLst>
      <p:ext uri="{BB962C8B-B14F-4D97-AF65-F5344CB8AC3E}">
        <p14:creationId xmlns:p14="http://schemas.microsoft.com/office/powerpoint/2010/main" val="2174921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02DE43A-213A-3043-8BFD-5F192BEFB02C}" type="slidenum">
              <a:rPr lang="en-US" smtClean="0"/>
              <a:t>24</a:t>
            </a:fld>
            <a:endParaRPr lang="en-US" dirty="0"/>
          </a:p>
        </p:txBody>
      </p:sp>
      <p:sp>
        <p:nvSpPr>
          <p:cNvPr id="5" name="Date Placeholder 4"/>
          <p:cNvSpPr>
            <a:spLocks noGrp="1"/>
          </p:cNvSpPr>
          <p:nvPr>
            <p:ph type="dt" idx="11"/>
          </p:nvPr>
        </p:nvSpPr>
        <p:spPr/>
        <p:txBody>
          <a:bodyPr/>
          <a:lstStyle/>
          <a:p>
            <a:fld id="{2EB855DF-1EB4-485D-8740-C793DA1D9109}" type="datetime1">
              <a:rPr lang="en-US" smtClean="0"/>
              <a:t>10/14/2014</a:t>
            </a:fld>
            <a:endParaRPr lang="en-US" dirty="0"/>
          </a:p>
        </p:txBody>
      </p:sp>
    </p:spTree>
    <p:extLst>
      <p:ext uri="{BB962C8B-B14F-4D97-AF65-F5344CB8AC3E}">
        <p14:creationId xmlns:p14="http://schemas.microsoft.com/office/powerpoint/2010/main" val="2174921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02DE43A-213A-3043-8BFD-5F192BEFB02C}" type="slidenum">
              <a:rPr lang="en-US" smtClean="0"/>
              <a:t>25</a:t>
            </a:fld>
            <a:endParaRPr lang="en-US" dirty="0"/>
          </a:p>
        </p:txBody>
      </p:sp>
      <p:sp>
        <p:nvSpPr>
          <p:cNvPr id="5" name="Date Placeholder 4"/>
          <p:cNvSpPr>
            <a:spLocks noGrp="1"/>
          </p:cNvSpPr>
          <p:nvPr>
            <p:ph type="dt" idx="11"/>
          </p:nvPr>
        </p:nvSpPr>
        <p:spPr/>
        <p:txBody>
          <a:bodyPr/>
          <a:lstStyle/>
          <a:p>
            <a:fld id="{92C2625D-4EC6-4864-8D2C-CCBE2BD16791}" type="datetime1">
              <a:rPr lang="en-US" smtClean="0"/>
              <a:t>10/14/2014</a:t>
            </a:fld>
            <a:endParaRPr lang="en-US" dirty="0"/>
          </a:p>
        </p:txBody>
      </p:sp>
    </p:spTree>
    <p:extLst>
      <p:ext uri="{BB962C8B-B14F-4D97-AF65-F5344CB8AC3E}">
        <p14:creationId xmlns:p14="http://schemas.microsoft.com/office/powerpoint/2010/main" val="2174921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84275" y="698500"/>
            <a:ext cx="4657725" cy="3492500"/>
          </a:xfrm>
          <a:ln/>
        </p:spPr>
      </p:sp>
      <p:sp>
        <p:nvSpPr>
          <p:cNvPr id="43011"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B980C29-E24E-492C-9D23-310190C8D31B}" type="slidenum">
              <a:rPr lang="en-US" smtClean="0">
                <a:solidFill>
                  <a:prstClr val="black"/>
                </a:solidFill>
                <a:latin typeface="Calibri"/>
              </a:rPr>
              <a:pPr>
                <a:defRPr/>
              </a:pPr>
              <a:t>26</a:t>
            </a:fld>
            <a:endParaRPr lang="en-US" dirty="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84275" y="698500"/>
            <a:ext cx="4657725" cy="3492500"/>
          </a:xfrm>
          <a:ln/>
        </p:spPr>
      </p:sp>
      <p:sp>
        <p:nvSpPr>
          <p:cNvPr id="43011"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B980C29-E24E-492C-9D23-310190C8D31B}" type="slidenum">
              <a:rPr lang="en-US" smtClean="0">
                <a:solidFill>
                  <a:prstClr val="black"/>
                </a:solidFill>
                <a:latin typeface="Calibri"/>
              </a:rPr>
              <a:pPr>
                <a:defRPr/>
              </a:pPr>
              <a:t>27</a:t>
            </a:fld>
            <a:endParaRPr lang="en-US" dirty="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r>
              <a:rPr lang="en-US" dirty="0" smtClean="0"/>
              <a:t>The major map organizes many popular majors into 13 groups. The location of each major in a group is based n the interests of college students in that major. </a:t>
            </a:r>
          </a:p>
          <a:p>
            <a:endParaRPr lang="en-US" dirty="0" smtClean="0"/>
          </a:p>
          <a:p>
            <a:r>
              <a:rPr lang="en-US" dirty="0" smtClean="0"/>
              <a:t>Select a group to see the majors in that group. Then select a major</a:t>
            </a:r>
            <a:r>
              <a:rPr lang="en-US" baseline="0" dirty="0" smtClean="0"/>
              <a:t> to learn about topics of study, degrees, related occupations, and more. </a:t>
            </a:r>
          </a:p>
          <a:p>
            <a:endParaRPr lang="en-US" baseline="0" dirty="0" smtClean="0"/>
          </a:p>
          <a:p>
            <a:r>
              <a:rPr lang="en-US" baseline="0" dirty="0" smtClean="0"/>
              <a:t>Where are you on the map? Complete the interest inventor and see where your results place you on the map. </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30</a:t>
            </a:fld>
            <a:endParaRPr lang="en-US" dirty="0"/>
          </a:p>
        </p:txBody>
      </p:sp>
    </p:spTree>
    <p:extLst>
      <p:ext uri="{BB962C8B-B14F-4D97-AF65-F5344CB8AC3E}">
        <p14:creationId xmlns:p14="http://schemas.microsoft.com/office/powerpoint/2010/main" val="2678355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pPr defTabSz="466801">
              <a:defRPr/>
            </a:pPr>
            <a:r>
              <a:rPr lang="en-US" dirty="0" smtClean="0"/>
              <a:t>Like any map,</a:t>
            </a:r>
            <a:r>
              <a:rPr lang="en-US" baseline="0" dirty="0" smtClean="0"/>
              <a:t> the Career Map provides a sense of direction. The map’s compass points are basic work tasks: working with data (facts, records), ideas (theories, insights), things (machines, materials), and people.</a:t>
            </a:r>
          </a:p>
          <a:p>
            <a:pPr defTabSz="466801">
              <a:defRPr/>
            </a:pPr>
            <a:endParaRPr lang="en-US" baseline="0" dirty="0" smtClean="0"/>
          </a:p>
          <a:p>
            <a:pPr defTabSz="466801">
              <a:defRPr/>
            </a:pPr>
            <a:r>
              <a:rPr lang="en-US" baseline="0" dirty="0" smtClean="0"/>
              <a:t>The map organizes hundreds of occupations into 26 Career Areas (groups of similar occupations). The map locates Career Areas according to their basic work tasks. </a:t>
            </a:r>
          </a:p>
          <a:p>
            <a:pPr defTabSz="466801">
              <a:defRPr/>
            </a:pPr>
            <a:endParaRPr lang="en-US" baseline="0" dirty="0" smtClean="0"/>
          </a:p>
          <a:p>
            <a:pPr defTabSz="466801">
              <a:defRPr/>
            </a:pPr>
            <a:r>
              <a:rPr lang="en-US" baseline="0" dirty="0" smtClean="0"/>
              <a:t>Where are you on the map? Complete the inventories and see where you interests, abilities, and values place you on the map. </a:t>
            </a:r>
            <a:endParaRPr lang="en-US" dirty="0"/>
          </a:p>
        </p:txBody>
      </p:sp>
      <p:sp>
        <p:nvSpPr>
          <p:cNvPr id="4" name="Slide Number Placeholder 3"/>
          <p:cNvSpPr>
            <a:spLocks noGrp="1"/>
          </p:cNvSpPr>
          <p:nvPr>
            <p:ph type="sldNum" sz="quarter" idx="10"/>
          </p:nvPr>
        </p:nvSpPr>
        <p:spPr/>
        <p:txBody>
          <a:bodyPr/>
          <a:lstStyle/>
          <a:p>
            <a:fld id="{C133CF0F-3FC8-334C-9FAF-938CEF1A43C0}" type="slidenum">
              <a:rPr lang="en-US" smtClean="0"/>
              <a:t>31</a:t>
            </a:fld>
            <a:endParaRPr lang="en-US" dirty="0"/>
          </a:p>
        </p:txBody>
      </p:sp>
    </p:spTree>
    <p:extLst>
      <p:ext uri="{BB962C8B-B14F-4D97-AF65-F5344CB8AC3E}">
        <p14:creationId xmlns:p14="http://schemas.microsoft.com/office/powerpoint/2010/main" val="2874144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84275" y="698500"/>
            <a:ext cx="4657725" cy="3492500"/>
          </a:xfrm>
          <a:ln/>
        </p:spPr>
      </p:sp>
      <p:sp>
        <p:nvSpPr>
          <p:cNvPr id="43011"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B980C29-E24E-492C-9D23-310190C8D31B}" type="slidenum">
              <a:rPr lang="en-US" smtClean="0">
                <a:solidFill>
                  <a:prstClr val="black"/>
                </a:solidFill>
                <a:latin typeface="Calibri"/>
              </a:rPr>
              <a:pPr>
                <a:defRPr/>
              </a:pPr>
              <a:t>33</a:t>
            </a:fld>
            <a:endParaRPr lang="en-US" dirty="0">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84275" y="698500"/>
            <a:ext cx="4657725" cy="3492500"/>
          </a:xfrm>
          <a:ln/>
        </p:spPr>
      </p:sp>
      <p:sp>
        <p:nvSpPr>
          <p:cNvPr id="43011"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AB980C29-E24E-492C-9D23-310190C8D31B}" type="slidenum">
              <a:rPr lang="en-US" smtClean="0">
                <a:solidFill>
                  <a:prstClr val="black"/>
                </a:solidFill>
                <a:latin typeface="Calibri"/>
              </a:rPr>
              <a:pPr>
                <a:defRPr/>
              </a:pPr>
              <a:t>34</a:t>
            </a:fld>
            <a:endParaRPr lang="en-US" dirty="0">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39906"/>
            <a:fld id="{305477D6-8EF3-4B5E-B7BA-DB692490C2D4}" type="slidenum">
              <a:rPr lang="en-US" smtClean="0">
                <a:ea typeface="ＭＳ Ｐゴシック"/>
                <a:cs typeface="ＭＳ Ｐゴシック"/>
              </a:rPr>
              <a:pPr defTabSz="939906"/>
              <a:t>6</a:t>
            </a:fld>
            <a:endParaRPr lang="en-US" dirty="0" smtClean="0">
              <a:ea typeface="ＭＳ Ｐゴシック"/>
              <a:cs typeface="ＭＳ Ｐゴシック"/>
            </a:endParaRPr>
          </a:p>
        </p:txBody>
      </p:sp>
      <p:sp>
        <p:nvSpPr>
          <p:cNvPr id="43010" name="Rectangle 2"/>
          <p:cNvSpPr>
            <a:spLocks noGrp="1" noRot="1" noChangeAspect="1" noChangeArrowheads="1" noTextEdit="1"/>
          </p:cNvSpPr>
          <p:nvPr>
            <p:ph type="sldImg"/>
          </p:nvPr>
        </p:nvSpPr>
        <p:spPr>
          <a:xfrm>
            <a:off x="1184275" y="698500"/>
            <a:ext cx="4657725" cy="3492500"/>
          </a:xfrm>
          <a:ln/>
        </p:spPr>
      </p:sp>
      <p:sp>
        <p:nvSpPr>
          <p:cNvPr id="43011" name="Rectangle 3"/>
          <p:cNvSpPr>
            <a:spLocks noGrp="1" noChangeArrowheads="1"/>
          </p:cNvSpPr>
          <p:nvPr>
            <p:ph type="body" idx="1"/>
          </p:nvPr>
        </p:nvSpPr>
        <p:spPr>
          <a:noFill/>
          <a:ln/>
        </p:spPr>
        <p:txBody>
          <a:bodyPr/>
          <a:lstStyle/>
          <a:p>
            <a:endParaRPr lang="en-US" dirty="0" smtClean="0"/>
          </a:p>
        </p:txBody>
      </p:sp>
      <p:sp>
        <p:nvSpPr>
          <p:cNvPr id="2" name="Date Placeholder 1"/>
          <p:cNvSpPr>
            <a:spLocks noGrp="1"/>
          </p:cNvSpPr>
          <p:nvPr>
            <p:ph type="dt" idx="10"/>
          </p:nvPr>
        </p:nvSpPr>
        <p:spPr/>
        <p:txBody>
          <a:bodyPr/>
          <a:lstStyle/>
          <a:p>
            <a:fld id="{E8E0C3B3-F548-4C5B-910E-163A63CDBD3C}" type="datetime1">
              <a:rPr lang="en-US" smtClean="0"/>
              <a:t>10/14/2014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39906"/>
            <a:fld id="{305477D6-8EF3-4B5E-B7BA-DB692490C2D4}" type="slidenum">
              <a:rPr lang="en-US" smtClean="0">
                <a:ea typeface="ＭＳ Ｐゴシック"/>
                <a:cs typeface="ＭＳ Ｐゴシック"/>
              </a:rPr>
              <a:pPr defTabSz="939906"/>
              <a:t>7</a:t>
            </a:fld>
            <a:endParaRPr lang="en-US" dirty="0" smtClean="0">
              <a:ea typeface="ＭＳ Ｐゴシック"/>
              <a:cs typeface="ＭＳ Ｐゴシック"/>
            </a:endParaRPr>
          </a:p>
        </p:txBody>
      </p:sp>
      <p:sp>
        <p:nvSpPr>
          <p:cNvPr id="43010" name="Rectangle 2"/>
          <p:cNvSpPr>
            <a:spLocks noGrp="1" noRot="1" noChangeAspect="1" noChangeArrowheads="1" noTextEdit="1"/>
          </p:cNvSpPr>
          <p:nvPr>
            <p:ph type="sldImg"/>
          </p:nvPr>
        </p:nvSpPr>
        <p:spPr>
          <a:xfrm>
            <a:off x="1184275" y="698500"/>
            <a:ext cx="4657725" cy="3492500"/>
          </a:xfrm>
          <a:ln/>
        </p:spPr>
      </p:sp>
      <p:sp>
        <p:nvSpPr>
          <p:cNvPr id="43011" name="Rectangle 3"/>
          <p:cNvSpPr>
            <a:spLocks noGrp="1" noChangeArrowheads="1"/>
          </p:cNvSpPr>
          <p:nvPr>
            <p:ph type="body" idx="1"/>
          </p:nvPr>
        </p:nvSpPr>
        <p:spPr>
          <a:noFill/>
          <a:ln/>
        </p:spPr>
        <p:txBody>
          <a:bodyPr/>
          <a:lstStyle/>
          <a:p>
            <a:endParaRPr lang="en-US" dirty="0" smtClean="0"/>
          </a:p>
        </p:txBody>
      </p:sp>
      <p:sp>
        <p:nvSpPr>
          <p:cNvPr id="2" name="Date Placeholder 1"/>
          <p:cNvSpPr>
            <a:spLocks noGrp="1"/>
          </p:cNvSpPr>
          <p:nvPr>
            <p:ph type="dt" idx="10"/>
          </p:nvPr>
        </p:nvSpPr>
        <p:spPr/>
        <p:txBody>
          <a:bodyPr/>
          <a:lstStyle/>
          <a:p>
            <a:fld id="{BAC17B39-A0DA-4C72-96F7-13BE6ECAEAD7}" type="datetime1">
              <a:rPr lang="en-US" smtClean="0"/>
              <a:t>10/14/2014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319,000 more high school</a:t>
            </a:r>
            <a:r>
              <a:rPr lang="en-US" baseline="0" dirty="0" smtClean="0"/>
              <a:t> graduates completed the ACT in 2013 than in 2009, an increase of about 22%.  In 2013, about 58% of all ACT tested graduates were White, 13% were African American, 14% were Hispanic, 4% were Asian, 4% were of Two or More Races, 1 % were American Indian, less than 1% were Pacific Islander (about 5,000), and 6% were No Response.  From 2009 to 2013, the number of ACT-tested high school graduates increased from 1.480 million to 1.799 million students.  Substantial numerical increases occurred from Hispanic students (increase of about 126,000), White students (94,000), African American students (43,000) and students of two or more races (29,000). Proportionally, the largest increases were by Hispanic students (about 94%) and students of two or more races (80%).</a:t>
            </a:r>
            <a:endParaRPr lang="en-US" dirty="0"/>
          </a:p>
        </p:txBody>
      </p:sp>
      <p:sp>
        <p:nvSpPr>
          <p:cNvPr id="4" name="Slide Number Placeholder 3"/>
          <p:cNvSpPr>
            <a:spLocks noGrp="1"/>
          </p:cNvSpPr>
          <p:nvPr>
            <p:ph type="sldNum" sz="quarter" idx="10"/>
          </p:nvPr>
        </p:nvSpPr>
        <p:spPr/>
        <p:txBody>
          <a:bodyPr/>
          <a:lstStyle/>
          <a:p>
            <a:fld id="{C02DE43A-213A-3043-8BFD-5F192BEFB02C}" type="slidenum">
              <a:rPr lang="en-US" smtClean="0"/>
              <a:t>10</a:t>
            </a:fld>
            <a:endParaRPr lang="en-US" dirty="0"/>
          </a:p>
        </p:txBody>
      </p:sp>
    </p:spTree>
    <p:extLst>
      <p:ext uri="{BB962C8B-B14F-4D97-AF65-F5344CB8AC3E}">
        <p14:creationId xmlns:p14="http://schemas.microsoft.com/office/powerpoint/2010/main" val="4128922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About 87%</a:t>
            </a:r>
            <a:r>
              <a:rPr lang="en-US" baseline="0" dirty="0" smtClean="0"/>
              <a:t> of all 2013 ACT tested high school graduates aspired to attain at least a 2-year postsecondary degree, regardless of race/ethnicity.  About 82% of Asian graduates aspired to earn at least a bachelor’s degree, with 53% aspiring to continue their formal education  beyond a 4 year degree.  American Indian graduates (28%) were the least likely to aspire to a graduate or professional degree;33%-36% of African American, Hispanic, Pacific Islander, or White graduates aspired to a graduate or professional degree.</a:t>
            </a:r>
            <a:endParaRPr lang="en-US" dirty="0"/>
          </a:p>
        </p:txBody>
      </p:sp>
      <p:sp>
        <p:nvSpPr>
          <p:cNvPr id="4" name="Slide Number Placeholder 3"/>
          <p:cNvSpPr>
            <a:spLocks noGrp="1"/>
          </p:cNvSpPr>
          <p:nvPr>
            <p:ph type="sldNum" sz="quarter" idx="10"/>
          </p:nvPr>
        </p:nvSpPr>
        <p:spPr/>
        <p:txBody>
          <a:bodyPr/>
          <a:lstStyle/>
          <a:p>
            <a:fld id="{C02DE43A-213A-3043-8BFD-5F192BEFB02C}" type="slidenum">
              <a:rPr lang="en-US" smtClean="0"/>
              <a:t>11</a:t>
            </a:fld>
            <a:endParaRPr lang="en-US" dirty="0"/>
          </a:p>
        </p:txBody>
      </p:sp>
    </p:spTree>
    <p:extLst>
      <p:ext uri="{BB962C8B-B14F-4D97-AF65-F5344CB8AC3E}">
        <p14:creationId xmlns:p14="http://schemas.microsoft.com/office/powerpoint/2010/main" val="2424271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over 4 in 10 (43%) Asian graduates met all four ACT College Readiness Benchmarks in 2013, a higher</a:t>
            </a:r>
            <a:r>
              <a:rPr lang="en-US" baseline="0" dirty="0" smtClean="0"/>
              <a:t> rate than that of graduates from all other racial/ethnic groups.  African American graduates were least likely to meet the Benchmarks-5% met all four.  Students from most racial/ethnic groups were most likely to meet the English Benchmark and least likely to meet the Science Benchmarks.  In three of the four subject areas, benchmarks were met by 50% nor more of Asian and White students, while one was met by 50 % or mor of Pacific Islandern students.  None of the Benchmarks were met by 50% or more African American, American Indian, or Hispanic students. </a:t>
            </a:r>
            <a:endParaRPr lang="en-US" dirty="0"/>
          </a:p>
        </p:txBody>
      </p:sp>
      <p:sp>
        <p:nvSpPr>
          <p:cNvPr id="4" name="Slide Number Placeholder 3"/>
          <p:cNvSpPr>
            <a:spLocks noGrp="1"/>
          </p:cNvSpPr>
          <p:nvPr>
            <p:ph type="sldNum" sz="quarter" idx="10"/>
          </p:nvPr>
        </p:nvSpPr>
        <p:spPr/>
        <p:txBody>
          <a:bodyPr/>
          <a:lstStyle/>
          <a:p>
            <a:fld id="{C02DE43A-213A-3043-8BFD-5F192BEFB02C}" type="slidenum">
              <a:rPr lang="en-US" smtClean="0"/>
              <a:t>12</a:t>
            </a:fld>
            <a:endParaRPr lang="en-US" dirty="0"/>
          </a:p>
        </p:txBody>
      </p:sp>
    </p:spTree>
    <p:extLst>
      <p:ext uri="{BB962C8B-B14F-4D97-AF65-F5344CB8AC3E}">
        <p14:creationId xmlns:p14="http://schemas.microsoft.com/office/powerpoint/2010/main" val="1513053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8" name="Shape 188"/>
          <p:cNvSpPr txBox="1">
            <a:spLocks noGrp="1"/>
          </p:cNvSpPr>
          <p:nvPr>
            <p:ph type="body" idx="1"/>
          </p:nvPr>
        </p:nvSpPr>
        <p:spPr>
          <a:xfrm>
            <a:off x="702627" y="4423330"/>
            <a:ext cx="5621100" cy="4190400"/>
          </a:xfrm>
          <a:prstGeom prst="rect">
            <a:avLst/>
          </a:prstGeom>
          <a:noFill/>
          <a:ln>
            <a:noFill/>
          </a:ln>
        </p:spPr>
        <p:txBody>
          <a:bodyPr lIns="93350" tIns="46675" rIns="93350" bIns="46675" anchor="t" anchorCtr="0">
            <a:noAutofit/>
          </a:bodyPr>
          <a:lstStyle/>
          <a:p>
            <a:pPr lvl="0" rtl="0">
              <a:buNone/>
            </a:pPr>
            <a:endParaRPr lang="en-US" sz="1100" b="0" i="0" u="none" strike="noStrike" cap="none" baseline="0" dirty="0">
              <a:latin typeface="Arial"/>
              <a:ea typeface="Arial"/>
              <a:cs typeface="Arial"/>
              <a:sym typeface="Arial"/>
            </a:endParaRPr>
          </a:p>
        </p:txBody>
      </p:sp>
      <p:sp>
        <p:nvSpPr>
          <p:cNvPr id="2" name="Date Placeholder 1"/>
          <p:cNvSpPr>
            <a:spLocks noGrp="1"/>
          </p:cNvSpPr>
          <p:nvPr>
            <p:ph type="dt" idx="10"/>
          </p:nvPr>
        </p:nvSpPr>
        <p:spPr/>
        <p:txBody>
          <a:bodyPr/>
          <a:lstStyle/>
          <a:p>
            <a:fld id="{9D63D479-AD22-4147-BAC2-F1B2584E6B61}" type="datetime1">
              <a:rPr lang="en-US" smtClean="0"/>
              <a:pPr/>
              <a:t>10/14/2014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pPr defTabSz="939906"/>
            <a:fld id="{305477D6-8EF3-4B5E-B7BA-DB692490C2D4}" type="slidenum">
              <a:rPr lang="en-US" smtClean="0">
                <a:ea typeface="ＭＳ Ｐゴシック"/>
                <a:cs typeface="ＭＳ Ｐゴシック"/>
              </a:rPr>
              <a:pPr defTabSz="939906"/>
              <a:t>21</a:t>
            </a:fld>
            <a:endParaRPr lang="en-US" dirty="0" smtClean="0">
              <a:ea typeface="ＭＳ Ｐゴシック"/>
              <a:cs typeface="ＭＳ Ｐゴシック"/>
            </a:endParaRPr>
          </a:p>
        </p:txBody>
      </p:sp>
      <p:sp>
        <p:nvSpPr>
          <p:cNvPr id="43010" name="Rectangle 2"/>
          <p:cNvSpPr>
            <a:spLocks noGrp="1" noRot="1" noChangeAspect="1" noChangeArrowheads="1" noTextEdit="1"/>
          </p:cNvSpPr>
          <p:nvPr>
            <p:ph type="sldImg"/>
          </p:nvPr>
        </p:nvSpPr>
        <p:spPr>
          <a:xfrm>
            <a:off x="1184275" y="698500"/>
            <a:ext cx="4657725" cy="3492500"/>
          </a:xfrm>
          <a:ln/>
        </p:spPr>
      </p:sp>
      <p:sp>
        <p:nvSpPr>
          <p:cNvPr id="43011" name="Rectangle 3"/>
          <p:cNvSpPr>
            <a:spLocks noGrp="1" noChangeArrowheads="1"/>
          </p:cNvSpPr>
          <p:nvPr>
            <p:ph type="body" idx="1"/>
          </p:nvPr>
        </p:nvSpPr>
        <p:spPr>
          <a:noFill/>
          <a:ln/>
        </p:spPr>
        <p:txBody>
          <a:bodyPr/>
          <a:lstStyle/>
          <a:p>
            <a:endParaRPr lang="en-US" dirty="0" smtClean="0"/>
          </a:p>
        </p:txBody>
      </p:sp>
      <p:sp>
        <p:nvSpPr>
          <p:cNvPr id="2" name="Date Placeholder 1"/>
          <p:cNvSpPr>
            <a:spLocks noGrp="1"/>
          </p:cNvSpPr>
          <p:nvPr>
            <p:ph type="dt" idx="10"/>
          </p:nvPr>
        </p:nvSpPr>
        <p:spPr/>
        <p:txBody>
          <a:bodyPr/>
          <a:lstStyle/>
          <a:p>
            <a:fld id="{6D04C968-23CB-4AFB-AB8F-2B4A08A94F60}" type="datetime1">
              <a:rPr lang="en-US" smtClean="0"/>
              <a:t>10/14/2014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7725" cy="34925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C02DE43A-213A-3043-8BFD-5F192BEFB02C}" type="slidenum">
              <a:rPr lang="en-US" smtClean="0"/>
              <a:t>22</a:t>
            </a:fld>
            <a:endParaRPr lang="en-US" dirty="0"/>
          </a:p>
        </p:txBody>
      </p:sp>
      <p:sp>
        <p:nvSpPr>
          <p:cNvPr id="5" name="Date Placeholder 4"/>
          <p:cNvSpPr>
            <a:spLocks noGrp="1"/>
          </p:cNvSpPr>
          <p:nvPr>
            <p:ph type="dt" idx="11"/>
          </p:nvPr>
        </p:nvSpPr>
        <p:spPr/>
        <p:txBody>
          <a:bodyPr/>
          <a:lstStyle/>
          <a:p>
            <a:fld id="{90674B9C-F478-4F64-A1D8-10F5511EAEB0}" type="datetime1">
              <a:rPr lang="en-US" smtClean="0"/>
              <a:t>10/14/2014</a:t>
            </a:fld>
            <a:endParaRPr lang="en-US" dirty="0"/>
          </a:p>
        </p:txBody>
      </p:sp>
    </p:spTree>
    <p:extLst>
      <p:ext uri="{BB962C8B-B14F-4D97-AF65-F5344CB8AC3E}">
        <p14:creationId xmlns:p14="http://schemas.microsoft.com/office/powerpoint/2010/main" val="217492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CEA63D-9F90-4A59-80CE-3339E0415E15}" type="datetimeFigureOut">
              <a:rPr lang="en-US" smtClean="0"/>
              <a:t>10/14/2014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9347F8-957C-4F6B-97E6-AC4DC7F69FEB}" type="slidenum">
              <a:rPr lang="en-US" smtClean="0"/>
              <a:t>‹#›</a:t>
            </a:fld>
            <a:endParaRPr lang="en-US" dirty="0"/>
          </a:p>
        </p:txBody>
      </p:sp>
    </p:spTree>
    <p:extLst>
      <p:ext uri="{BB962C8B-B14F-4D97-AF65-F5344CB8AC3E}">
        <p14:creationId xmlns:p14="http://schemas.microsoft.com/office/powerpoint/2010/main" val="255943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95CE6-12D5-9C44-9455-69E334C95D79}" type="datetimeFigureOut">
              <a:rPr lang="en-US" smtClean="0">
                <a:solidFill>
                  <a:srgbClr val="FDF9DC"/>
                </a:solidFill>
                <a:cs typeface="Arial"/>
                <a:sym typeface="Arial"/>
                <a:rtl val="0"/>
              </a:rPr>
              <a:pPr/>
              <a:t>10/14/2014</a:t>
            </a:fld>
            <a:endParaRPr lang="en-US" dirty="0">
              <a:solidFill>
                <a:srgbClr val="FDF9DC"/>
              </a:solidFill>
              <a:cs typeface="Arial"/>
              <a:sym typeface="Arial"/>
              <a:rtl val="0"/>
            </a:endParaRPr>
          </a:p>
        </p:txBody>
      </p:sp>
      <p:sp>
        <p:nvSpPr>
          <p:cNvPr id="5" name="Footer Placeholder 4"/>
          <p:cNvSpPr>
            <a:spLocks noGrp="1"/>
          </p:cNvSpPr>
          <p:nvPr>
            <p:ph type="ftr" sz="quarter" idx="11"/>
          </p:nvPr>
        </p:nvSpPr>
        <p:spPr/>
        <p:txBody>
          <a:bodyPr/>
          <a:lstStyle/>
          <a:p>
            <a:endParaRPr lang="en-US" dirty="0">
              <a:solidFill>
                <a:srgbClr val="FDF9DC"/>
              </a:solidFill>
              <a:cs typeface="Arial"/>
              <a:sym typeface="Arial"/>
              <a:rtl val="0"/>
            </a:endParaRPr>
          </a:p>
        </p:txBody>
      </p:sp>
      <p:sp>
        <p:nvSpPr>
          <p:cNvPr id="6" name="Slide Number Placeholder 5"/>
          <p:cNvSpPr>
            <a:spLocks noGrp="1"/>
          </p:cNvSpPr>
          <p:nvPr>
            <p:ph type="sldNum" sz="quarter" idx="12"/>
          </p:nvPr>
        </p:nvSpPr>
        <p:spPr/>
        <p:txBody>
          <a:bodyPr/>
          <a:lstStyle/>
          <a:p>
            <a:fld id="{16ABDEBB-F760-F846-B0CE-E4FCD944F58B}" type="slidenum">
              <a:rPr lang="en-US" smtClean="0">
                <a:solidFill>
                  <a:srgbClr val="002D62"/>
                </a:solidFill>
              </a:rPr>
              <a:pPr/>
              <a:t>‹#›</a:t>
            </a:fld>
            <a:endParaRPr lang="en-US" dirty="0">
              <a:solidFill>
                <a:srgbClr val="002D62"/>
              </a:solidFill>
            </a:endParaRPr>
          </a:p>
        </p:txBody>
      </p:sp>
    </p:spTree>
    <p:extLst>
      <p:ext uri="{BB962C8B-B14F-4D97-AF65-F5344CB8AC3E}">
        <p14:creationId xmlns:p14="http://schemas.microsoft.com/office/powerpoint/2010/main" val="53406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95CE6-12D5-9C44-9455-69E334C95D79}" type="datetimeFigureOut">
              <a:rPr lang="en-US" smtClean="0">
                <a:solidFill>
                  <a:srgbClr val="FDF9DC"/>
                </a:solidFill>
                <a:cs typeface="Arial"/>
                <a:sym typeface="Arial"/>
                <a:rtl val="0"/>
              </a:rPr>
              <a:pPr/>
              <a:t>10/14/2014</a:t>
            </a:fld>
            <a:endParaRPr lang="en-US" dirty="0">
              <a:solidFill>
                <a:srgbClr val="FDF9DC"/>
              </a:solidFill>
              <a:cs typeface="Arial"/>
              <a:sym typeface="Arial"/>
              <a:rtl val="0"/>
            </a:endParaRPr>
          </a:p>
        </p:txBody>
      </p:sp>
      <p:sp>
        <p:nvSpPr>
          <p:cNvPr id="5" name="Footer Placeholder 4"/>
          <p:cNvSpPr>
            <a:spLocks noGrp="1"/>
          </p:cNvSpPr>
          <p:nvPr>
            <p:ph type="ftr" sz="quarter" idx="11"/>
          </p:nvPr>
        </p:nvSpPr>
        <p:spPr/>
        <p:txBody>
          <a:bodyPr/>
          <a:lstStyle/>
          <a:p>
            <a:endParaRPr lang="en-US" dirty="0">
              <a:solidFill>
                <a:srgbClr val="FDF9DC"/>
              </a:solidFill>
              <a:cs typeface="Arial"/>
              <a:sym typeface="Arial"/>
              <a:rtl val="0"/>
            </a:endParaRPr>
          </a:p>
        </p:txBody>
      </p:sp>
      <p:sp>
        <p:nvSpPr>
          <p:cNvPr id="6" name="Slide Number Placeholder 5"/>
          <p:cNvSpPr>
            <a:spLocks noGrp="1"/>
          </p:cNvSpPr>
          <p:nvPr>
            <p:ph type="sldNum" sz="quarter" idx="12"/>
          </p:nvPr>
        </p:nvSpPr>
        <p:spPr/>
        <p:txBody>
          <a:bodyPr/>
          <a:lstStyle/>
          <a:p>
            <a:fld id="{16ABDEBB-F760-F846-B0CE-E4FCD944F58B}" type="slidenum">
              <a:rPr lang="en-US" smtClean="0">
                <a:solidFill>
                  <a:srgbClr val="002D62"/>
                </a:solidFill>
              </a:rPr>
              <a:pPr/>
              <a:t>‹#›</a:t>
            </a:fld>
            <a:endParaRPr lang="en-US" dirty="0">
              <a:solidFill>
                <a:srgbClr val="002D62"/>
              </a:solidFill>
            </a:endParaRPr>
          </a:p>
        </p:txBody>
      </p:sp>
    </p:spTree>
    <p:extLst>
      <p:ext uri="{BB962C8B-B14F-4D97-AF65-F5344CB8AC3E}">
        <p14:creationId xmlns:p14="http://schemas.microsoft.com/office/powerpoint/2010/main" val="1653928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ext Body T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8" name="Title 1"/>
          <p:cNvSpPr>
            <a:spLocks noGrp="1"/>
          </p:cNvSpPr>
          <p:nvPr>
            <p:ph type="title" hasCustomPrompt="1"/>
          </p:nvPr>
        </p:nvSpPr>
        <p:spPr>
          <a:xfrm>
            <a:off x="1143000" y="914400"/>
            <a:ext cx="7315200" cy="685800"/>
          </a:xfrm>
        </p:spPr>
        <p:txBody>
          <a:bodyPr>
            <a:noAutofit/>
          </a:bodyPr>
          <a:lstStyle>
            <a:lvl1pPr>
              <a:spcBef>
                <a:spcPts val="600"/>
              </a:spcBef>
              <a:defRPr sz="3800">
                <a:solidFill>
                  <a:srgbClr val="E31B23"/>
                </a:solidFill>
              </a:defRPr>
            </a:lvl1pPr>
          </a:lstStyle>
          <a:p>
            <a:r>
              <a:rPr lang="en-US" dirty="0" smtClean="0"/>
              <a:t>Click to edit Master text styles</a:t>
            </a:r>
            <a:endParaRPr lang="en-US" dirty="0"/>
          </a:p>
        </p:txBody>
      </p:sp>
      <p:sp>
        <p:nvSpPr>
          <p:cNvPr id="16" name="Content Placeholder 3"/>
          <p:cNvSpPr>
            <a:spLocks noGrp="1"/>
          </p:cNvSpPr>
          <p:nvPr>
            <p:ph sz="half" idx="2"/>
          </p:nvPr>
        </p:nvSpPr>
        <p:spPr>
          <a:xfrm>
            <a:off x="1143000" y="1600200"/>
            <a:ext cx="7315200" cy="3657600"/>
          </a:xfrm>
        </p:spPr>
        <p:txBody>
          <a:bodyPr anchor="t" anchorCtr="0">
            <a:noAutofit/>
          </a:bodyPr>
          <a:lstStyle>
            <a:lvl1pPr marL="0" indent="0">
              <a:lnSpc>
                <a:spcPts val="2400"/>
              </a:lnSpc>
              <a:buFontTx/>
              <a:buNone/>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513" y="6261067"/>
            <a:ext cx="1538287" cy="520733"/>
          </a:xfrm>
          <a:prstGeom prst="rect">
            <a:avLst/>
          </a:prstGeom>
        </p:spPr>
      </p:pic>
      <p:sp>
        <p:nvSpPr>
          <p:cNvPr id="3" name="Date Placeholder 2"/>
          <p:cNvSpPr>
            <a:spLocks noGrp="1"/>
          </p:cNvSpPr>
          <p:nvPr>
            <p:ph type="dt" idx="10"/>
          </p:nvPr>
        </p:nvSpPr>
        <p:spPr/>
        <p:txBody>
          <a:bodyPr/>
          <a:lstStyle/>
          <a:p>
            <a:r>
              <a:rPr lang="en-US" dirty="0" smtClean="0">
                <a:solidFill>
                  <a:srgbClr val="002D62"/>
                </a:solidFill>
              </a:rPr>
              <a:t>11/4/2013</a:t>
            </a:r>
            <a:endParaRPr lang="en-US" dirty="0">
              <a:solidFill>
                <a:srgbClr val="002D62"/>
              </a:solidFill>
            </a:endParaRPr>
          </a:p>
        </p:txBody>
      </p:sp>
      <p:sp>
        <p:nvSpPr>
          <p:cNvPr id="4" name="Slide Number Placeholder 3"/>
          <p:cNvSpPr>
            <a:spLocks noGrp="1"/>
          </p:cNvSpPr>
          <p:nvPr>
            <p:ph type="sldNum" sz="quarter" idx="11"/>
          </p:nvPr>
        </p:nvSpPr>
        <p:spPr/>
        <p:txBody>
          <a:bodyPr/>
          <a:lstStyle>
            <a:lvl1pPr>
              <a:defRPr lang="en-US" sz="1200" b="0" i="0" u="none" strike="noStrike" cap="none" baseline="0" smtClean="0">
                <a:solidFill>
                  <a:schemeClr val="dk1"/>
                </a:solidFill>
                <a:latin typeface="Arial"/>
                <a:ea typeface="Arial"/>
                <a:cs typeface="Arial"/>
                <a:sym typeface="Arial"/>
                <a:rtl val="0"/>
              </a:defRPr>
            </a:lvl1pPr>
          </a:lstStyle>
          <a:p>
            <a:fld id="{04252D35-F5F7-43CA-9249-6C24344A8149}" type="slidenum">
              <a:rPr>
                <a:solidFill>
                  <a:srgbClr val="002D62"/>
                </a:solidFill>
              </a:rPr>
              <a:pPr/>
              <a:t>‹#›</a:t>
            </a:fld>
            <a:endParaRPr dirty="0">
              <a:solidFill>
                <a:srgbClr val="002D62"/>
              </a:solidFill>
            </a:endParaRPr>
          </a:p>
        </p:txBody>
      </p:sp>
    </p:spTree>
    <p:extLst>
      <p:ext uri="{BB962C8B-B14F-4D97-AF65-F5344CB8AC3E}">
        <p14:creationId xmlns:p14="http://schemas.microsoft.com/office/powerpoint/2010/main" val="27034893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Text Body Loos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0" y="0"/>
            <a:ext cx="9144000" cy="6858000"/>
          </a:xfrm>
          <a:prstGeom prst="rect">
            <a:avLst/>
          </a:prstGeom>
        </p:spPr>
      </p:pic>
      <p:sp>
        <p:nvSpPr>
          <p:cNvPr id="3" name="Text Placeholder 2"/>
          <p:cNvSpPr>
            <a:spLocks noGrp="1"/>
          </p:cNvSpPr>
          <p:nvPr>
            <p:ph type="body" idx="1"/>
          </p:nvPr>
        </p:nvSpPr>
        <p:spPr>
          <a:xfrm>
            <a:off x="1143000" y="1600200"/>
            <a:ext cx="7315200" cy="685800"/>
          </a:xfrm>
        </p:spPr>
        <p:txBody>
          <a:bodyPr anchor="t" anchorCtr="0">
            <a:noAutofit/>
          </a:bodyPr>
          <a:lstStyle>
            <a:lvl1pPr marL="0" indent="0">
              <a:lnSpc>
                <a:spcPts val="4000"/>
              </a:lnSpc>
              <a:spcBef>
                <a:spcPts val="600"/>
              </a:spcBef>
              <a:buNone/>
              <a:defRPr sz="3800" b="0">
                <a:solidFill>
                  <a:srgbClr val="E31B23"/>
                </a:solidFill>
                <a:latin typeface="Arial Rounded MT Bold"/>
                <a:cs typeface="Arial Rounded MT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1143000" y="2286000"/>
            <a:ext cx="7315200" cy="3657600"/>
          </a:xfrm>
        </p:spPr>
        <p:txBody>
          <a:bodyPr anchor="t" anchorCtr="0">
            <a:noAutofit/>
          </a:bodyPr>
          <a:lstStyle>
            <a:lvl1pPr marL="0" indent="0">
              <a:lnSpc>
                <a:spcPts val="2400"/>
              </a:lnSpc>
              <a:buFontTx/>
              <a:buNone/>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a:t>
            </a:r>
          </a:p>
        </p:txBody>
      </p:sp>
      <p:sp>
        <p:nvSpPr>
          <p:cNvPr id="15" name="Date Placeholder 2"/>
          <p:cNvSpPr>
            <a:spLocks noGrp="1"/>
          </p:cNvSpPr>
          <p:nvPr>
            <p:ph type="dt" sz="half" idx="10"/>
          </p:nvPr>
        </p:nvSpPr>
        <p:spPr>
          <a:xfrm>
            <a:off x="347472" y="6519672"/>
            <a:ext cx="685800" cy="228600"/>
          </a:xfrm>
          <a:prstGeom prst="rect">
            <a:avLst/>
          </a:prstGeom>
        </p:spPr>
        <p:txBody>
          <a:bodyPr lIns="0" tIns="0" rIns="0" bIns="0" anchor="t" anchorCtr="0"/>
          <a:lstStyle>
            <a:lvl1pPr>
              <a:lnSpc>
                <a:spcPts val="1000"/>
              </a:lnSpc>
              <a:defRPr sz="1000">
                <a:latin typeface="Arial"/>
                <a:cs typeface="Arial MT Std"/>
              </a:defRPr>
            </a:lvl1pPr>
          </a:lstStyle>
          <a:p>
            <a:fld id="{D59FEDC8-0F22-A14B-924A-565AB0394B10}" type="datetime1">
              <a:rPr lang="en-US" smtClean="0"/>
              <a:pPr/>
              <a:t>10/14/2014</a:t>
            </a:fld>
            <a:endParaRPr lang="en-US" dirty="0"/>
          </a:p>
        </p:txBody>
      </p:sp>
      <p:sp>
        <p:nvSpPr>
          <p:cNvPr id="16" name="Footer Placeholder 7"/>
          <p:cNvSpPr txBox="1">
            <a:spLocks/>
          </p:cNvSpPr>
          <p:nvPr userDrawn="1"/>
        </p:nvSpPr>
        <p:spPr>
          <a:xfrm>
            <a:off x="0" y="6519672"/>
            <a:ext cx="9144000" cy="228600"/>
          </a:xfrm>
          <a:prstGeom prst="rect">
            <a:avLst/>
          </a:prstGeom>
        </p:spPr>
        <p:txBody>
          <a:bodyPr vert="horz" lIns="0" tIns="0" rIns="0" bIns="0" rtlCol="0" anchor="t" anchorCtr="0"/>
          <a:lstStyle>
            <a:defPPr>
              <a:defRPr lang="en-US"/>
            </a:defPPr>
            <a:lvl1pPr marL="0" algn="l" defTabSz="457200" rtl="0" eaLnBrk="1" latinLnBrk="0" hangingPunct="1">
              <a:defRPr sz="1200" kern="1200">
                <a:solidFill>
                  <a:srgbClr val="002D62"/>
                </a:solidFill>
                <a:latin typeface="Arial MT Std"/>
                <a:ea typeface="+mn-ea"/>
                <a:cs typeface="Arial M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fld id="{2E265900-13F8-584A-8D8F-96E517B9BCE0}" type="slidenum">
              <a:rPr lang="en-US" sz="1000" smtClean="0">
                <a:solidFill>
                  <a:srgbClr val="002D62"/>
                </a:solidFill>
                <a:latin typeface="Arial"/>
              </a:rPr>
              <a:pPr algn="ctr">
                <a:lnSpc>
                  <a:spcPts val="1000"/>
                </a:lnSpc>
              </a:pPr>
              <a:t>‹#›</a:t>
            </a:fld>
            <a:endParaRPr lang="en-US" sz="1000" dirty="0">
              <a:solidFill>
                <a:srgbClr val="002D62"/>
              </a:solidFill>
              <a:latin typeface="Arial"/>
            </a:endParaRPr>
          </a:p>
        </p:txBody>
      </p:sp>
    </p:spTree>
    <p:extLst>
      <p:ext uri="{BB962C8B-B14F-4D97-AF65-F5344CB8AC3E}">
        <p14:creationId xmlns:p14="http://schemas.microsoft.com/office/powerpoint/2010/main" val="226152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Body T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sp>
        <p:nvSpPr>
          <p:cNvPr id="8" name="Title 1"/>
          <p:cNvSpPr>
            <a:spLocks noGrp="1"/>
          </p:cNvSpPr>
          <p:nvPr>
            <p:ph type="title" hasCustomPrompt="1"/>
          </p:nvPr>
        </p:nvSpPr>
        <p:spPr>
          <a:xfrm>
            <a:off x="1143000" y="914400"/>
            <a:ext cx="7315200" cy="685800"/>
          </a:xfrm>
        </p:spPr>
        <p:txBody>
          <a:bodyPr>
            <a:noAutofit/>
          </a:bodyPr>
          <a:lstStyle>
            <a:lvl1pPr>
              <a:spcBef>
                <a:spcPts val="600"/>
              </a:spcBef>
              <a:defRPr sz="3800">
                <a:solidFill>
                  <a:srgbClr val="E31B23"/>
                </a:solidFill>
              </a:defRPr>
            </a:lvl1pPr>
          </a:lstStyle>
          <a:p>
            <a:r>
              <a:rPr lang="en-US" dirty="0" smtClean="0"/>
              <a:t>Click to edit Master text styles</a:t>
            </a:r>
            <a:endParaRPr lang="en-US" dirty="0"/>
          </a:p>
        </p:txBody>
      </p:sp>
      <p:sp>
        <p:nvSpPr>
          <p:cNvPr id="16" name="Content Placeholder 3"/>
          <p:cNvSpPr>
            <a:spLocks noGrp="1"/>
          </p:cNvSpPr>
          <p:nvPr>
            <p:ph sz="half" idx="2"/>
          </p:nvPr>
        </p:nvSpPr>
        <p:spPr>
          <a:xfrm>
            <a:off x="1143000" y="1600200"/>
            <a:ext cx="7315200" cy="3657600"/>
          </a:xfrm>
        </p:spPr>
        <p:txBody>
          <a:bodyPr anchor="t" anchorCtr="0">
            <a:noAutofit/>
          </a:bodyPr>
          <a:lstStyle>
            <a:lvl1pPr marL="0" indent="0">
              <a:lnSpc>
                <a:spcPts val="2400"/>
              </a:lnSpc>
              <a:buFontTx/>
              <a:buNone/>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a:t>
            </a:r>
          </a:p>
        </p:txBody>
      </p:sp>
      <p:sp>
        <p:nvSpPr>
          <p:cNvPr id="14" name="Date Placeholder 2"/>
          <p:cNvSpPr>
            <a:spLocks noGrp="1"/>
          </p:cNvSpPr>
          <p:nvPr>
            <p:ph type="dt" sz="half" idx="10"/>
          </p:nvPr>
        </p:nvSpPr>
        <p:spPr>
          <a:xfrm>
            <a:off x="347472" y="6519672"/>
            <a:ext cx="685800" cy="228600"/>
          </a:xfrm>
          <a:prstGeom prst="rect">
            <a:avLst/>
          </a:prstGeom>
        </p:spPr>
        <p:txBody>
          <a:bodyPr lIns="0" tIns="0" rIns="0" bIns="0" anchor="t" anchorCtr="0"/>
          <a:lstStyle>
            <a:lvl1pPr>
              <a:lnSpc>
                <a:spcPts val="1000"/>
              </a:lnSpc>
              <a:defRPr sz="1000">
                <a:latin typeface="Arial"/>
                <a:cs typeface="Arial MT Std"/>
              </a:defRPr>
            </a:lvl1pPr>
          </a:lstStyle>
          <a:p>
            <a:fld id="{D59FEDC8-0F22-A14B-924A-565AB0394B10}" type="datetime1">
              <a:rPr lang="en-US" smtClean="0"/>
              <a:pPr/>
              <a:t>10/14/2014</a:t>
            </a:fld>
            <a:endParaRPr lang="en-US" dirty="0"/>
          </a:p>
        </p:txBody>
      </p:sp>
      <p:sp>
        <p:nvSpPr>
          <p:cNvPr id="9" name="Footer Placeholder 7"/>
          <p:cNvSpPr txBox="1">
            <a:spLocks/>
          </p:cNvSpPr>
          <p:nvPr userDrawn="1"/>
        </p:nvSpPr>
        <p:spPr>
          <a:xfrm>
            <a:off x="0" y="6519672"/>
            <a:ext cx="9144000" cy="228600"/>
          </a:xfrm>
          <a:prstGeom prst="rect">
            <a:avLst/>
          </a:prstGeom>
        </p:spPr>
        <p:txBody>
          <a:bodyPr vert="horz" lIns="0" tIns="0" rIns="0" bIns="0" rtlCol="0" anchor="t" anchorCtr="0"/>
          <a:lstStyle>
            <a:defPPr>
              <a:defRPr lang="en-US"/>
            </a:defPPr>
            <a:lvl1pPr marL="0" algn="l" defTabSz="457200" rtl="0" eaLnBrk="1" latinLnBrk="0" hangingPunct="1">
              <a:defRPr sz="1200" kern="1200">
                <a:solidFill>
                  <a:srgbClr val="002D62"/>
                </a:solidFill>
                <a:latin typeface="Arial MT Std"/>
                <a:ea typeface="+mn-ea"/>
                <a:cs typeface="Arial M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fld id="{2E265900-13F8-584A-8D8F-96E517B9BCE0}" type="slidenum">
              <a:rPr lang="en-US" sz="1000" smtClean="0">
                <a:solidFill>
                  <a:srgbClr val="002D62"/>
                </a:solidFill>
                <a:latin typeface="Arial"/>
              </a:rPr>
              <a:pPr algn="ctr">
                <a:lnSpc>
                  <a:spcPts val="1000"/>
                </a:lnSpc>
              </a:pPr>
              <a:t>‹#›</a:t>
            </a:fld>
            <a:endParaRPr lang="en-US" sz="1000" dirty="0">
              <a:solidFill>
                <a:srgbClr val="002D62"/>
              </a:solidFill>
              <a:latin typeface="Arial"/>
            </a:endParaRPr>
          </a:p>
        </p:txBody>
      </p:sp>
    </p:spTree>
    <p:extLst>
      <p:ext uri="{BB962C8B-B14F-4D97-AF65-F5344CB8AC3E}">
        <p14:creationId xmlns:p14="http://schemas.microsoft.com/office/powerpoint/2010/main" val="114261896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ullets T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hasCustomPrompt="1"/>
          </p:nvPr>
        </p:nvSpPr>
        <p:spPr>
          <a:xfrm>
            <a:off x="1143000" y="914400"/>
            <a:ext cx="7315200" cy="685800"/>
          </a:xfrm>
        </p:spPr>
        <p:txBody>
          <a:bodyPr>
            <a:noAutofit/>
          </a:bodyPr>
          <a:lstStyle>
            <a:lvl1pPr>
              <a:spcBef>
                <a:spcPts val="600"/>
              </a:spcBef>
              <a:defRPr sz="3800">
                <a:solidFill>
                  <a:srgbClr val="E31B23"/>
                </a:solidFill>
              </a:defRPr>
            </a:lvl1pPr>
          </a:lstStyle>
          <a:p>
            <a:r>
              <a:rPr lang="en-US" dirty="0" smtClean="0"/>
              <a:t>Click to edit Master text styles</a:t>
            </a:r>
            <a:endParaRPr lang="en-US" dirty="0"/>
          </a:p>
        </p:txBody>
      </p:sp>
      <p:sp>
        <p:nvSpPr>
          <p:cNvPr id="11" name="Content Placeholder 2"/>
          <p:cNvSpPr>
            <a:spLocks noGrp="1"/>
          </p:cNvSpPr>
          <p:nvPr>
            <p:ph idx="1"/>
          </p:nvPr>
        </p:nvSpPr>
        <p:spPr>
          <a:xfrm>
            <a:off x="1143000" y="1600200"/>
            <a:ext cx="7315200" cy="3657600"/>
          </a:xfrm>
        </p:spPr>
        <p:txBody>
          <a:bodyPr anchor="t" anchorCtr="0">
            <a:noAutofit/>
          </a:bodyPr>
          <a:lstStyle>
            <a:lvl1pPr>
              <a:lnSpc>
                <a:spcPts val="2400"/>
              </a:lnSpc>
              <a:defRPr sz="2000"/>
            </a:lvl1pPr>
            <a:lvl2pPr>
              <a:defRPr sz="2000"/>
            </a:lvl2pPr>
            <a:lvl3pPr>
              <a:defRPr sz="2000"/>
            </a:lvl3pPr>
            <a:lvl4pP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Date Placeholder 2"/>
          <p:cNvSpPr>
            <a:spLocks noGrp="1"/>
          </p:cNvSpPr>
          <p:nvPr>
            <p:ph type="dt" sz="half" idx="10"/>
          </p:nvPr>
        </p:nvSpPr>
        <p:spPr>
          <a:xfrm>
            <a:off x="347472" y="6519672"/>
            <a:ext cx="685800" cy="228600"/>
          </a:xfrm>
          <a:prstGeom prst="rect">
            <a:avLst/>
          </a:prstGeom>
        </p:spPr>
        <p:txBody>
          <a:bodyPr lIns="0" tIns="0" rIns="0" bIns="0" anchor="t" anchorCtr="0"/>
          <a:lstStyle>
            <a:lvl1pPr>
              <a:lnSpc>
                <a:spcPts val="1000"/>
              </a:lnSpc>
              <a:defRPr sz="1000">
                <a:latin typeface="Arial"/>
                <a:cs typeface="Arial MT Std"/>
              </a:defRPr>
            </a:lvl1pPr>
          </a:lstStyle>
          <a:p>
            <a:fld id="{D59FEDC8-0F22-A14B-924A-565AB0394B10}" type="datetime1">
              <a:rPr lang="en-US" smtClean="0"/>
              <a:pPr/>
              <a:t>10/14/2014</a:t>
            </a:fld>
            <a:endParaRPr lang="en-US" dirty="0"/>
          </a:p>
        </p:txBody>
      </p:sp>
      <p:sp>
        <p:nvSpPr>
          <p:cNvPr id="9" name="Footer Placeholder 7"/>
          <p:cNvSpPr txBox="1">
            <a:spLocks/>
          </p:cNvSpPr>
          <p:nvPr userDrawn="1"/>
        </p:nvSpPr>
        <p:spPr>
          <a:xfrm>
            <a:off x="0" y="6519672"/>
            <a:ext cx="9144000" cy="228600"/>
          </a:xfrm>
          <a:prstGeom prst="rect">
            <a:avLst/>
          </a:prstGeom>
        </p:spPr>
        <p:txBody>
          <a:bodyPr vert="horz" lIns="0" tIns="0" rIns="0" bIns="0" rtlCol="0" anchor="t" anchorCtr="0"/>
          <a:lstStyle>
            <a:defPPr>
              <a:defRPr lang="en-US"/>
            </a:defPPr>
            <a:lvl1pPr marL="0" algn="l" defTabSz="457200" rtl="0" eaLnBrk="1" latinLnBrk="0" hangingPunct="1">
              <a:defRPr sz="1200" kern="1200">
                <a:solidFill>
                  <a:srgbClr val="002D62"/>
                </a:solidFill>
                <a:latin typeface="Arial MT Std"/>
                <a:ea typeface="+mn-ea"/>
                <a:cs typeface="Arial M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fld id="{2E265900-13F8-584A-8D8F-96E517B9BCE0}" type="slidenum">
              <a:rPr lang="en-US" sz="1000" smtClean="0">
                <a:solidFill>
                  <a:srgbClr val="002D62"/>
                </a:solidFill>
                <a:latin typeface="Arial"/>
              </a:rPr>
              <a:pPr algn="ctr">
                <a:lnSpc>
                  <a:spcPts val="1000"/>
                </a:lnSpc>
              </a:pPr>
              <a:t>‹#›</a:t>
            </a:fld>
            <a:endParaRPr lang="en-US" sz="1000" dirty="0">
              <a:solidFill>
                <a:srgbClr val="002D62"/>
              </a:solidFill>
              <a:latin typeface="Arial"/>
            </a:endParaRPr>
          </a:p>
        </p:txBody>
      </p:sp>
    </p:spTree>
    <p:extLst>
      <p:ext uri="{BB962C8B-B14F-4D97-AF65-F5344CB8AC3E}">
        <p14:creationId xmlns:p14="http://schemas.microsoft.com/office/powerpoint/2010/main" val="290533691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hart w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sp>
        <p:nvSpPr>
          <p:cNvPr id="8" name="Title 1"/>
          <p:cNvSpPr>
            <a:spLocks noGrp="1"/>
          </p:cNvSpPr>
          <p:nvPr>
            <p:ph type="title" hasCustomPrompt="1"/>
          </p:nvPr>
        </p:nvSpPr>
        <p:spPr>
          <a:xfrm>
            <a:off x="1143000" y="914400"/>
            <a:ext cx="7315200" cy="685800"/>
          </a:xfrm>
        </p:spPr>
        <p:txBody>
          <a:bodyPr>
            <a:noAutofit/>
          </a:bodyPr>
          <a:lstStyle>
            <a:lvl1pPr>
              <a:spcBef>
                <a:spcPts val="600"/>
              </a:spcBef>
              <a:defRPr sz="3800">
                <a:solidFill>
                  <a:srgbClr val="E31B23"/>
                </a:solidFill>
              </a:defRPr>
            </a:lvl1pPr>
          </a:lstStyle>
          <a:p>
            <a:r>
              <a:rPr lang="en-US" dirty="0" smtClean="0"/>
              <a:t>Click to edit Master text styles</a:t>
            </a:r>
            <a:endParaRPr lang="en-US" dirty="0"/>
          </a:p>
        </p:txBody>
      </p:sp>
      <p:sp>
        <p:nvSpPr>
          <p:cNvPr id="14" name="Date Placeholder 2"/>
          <p:cNvSpPr>
            <a:spLocks noGrp="1"/>
          </p:cNvSpPr>
          <p:nvPr>
            <p:ph type="dt" sz="half" idx="10"/>
          </p:nvPr>
        </p:nvSpPr>
        <p:spPr>
          <a:xfrm>
            <a:off x="347472" y="6519672"/>
            <a:ext cx="685800" cy="228600"/>
          </a:xfrm>
          <a:prstGeom prst="rect">
            <a:avLst/>
          </a:prstGeom>
        </p:spPr>
        <p:txBody>
          <a:bodyPr lIns="0" tIns="0" rIns="0" bIns="0" anchor="t" anchorCtr="0"/>
          <a:lstStyle>
            <a:lvl1pPr>
              <a:lnSpc>
                <a:spcPts val="1000"/>
              </a:lnSpc>
              <a:defRPr sz="1000">
                <a:latin typeface="Arial"/>
                <a:cs typeface="Arial MT Std"/>
              </a:defRPr>
            </a:lvl1pPr>
          </a:lstStyle>
          <a:p>
            <a:fld id="{D59FEDC8-0F22-A14B-924A-565AB0394B10}" type="datetime1">
              <a:rPr lang="en-US" smtClean="0"/>
              <a:pPr/>
              <a:t>10/14/2014</a:t>
            </a:fld>
            <a:endParaRPr lang="en-US" dirty="0"/>
          </a:p>
        </p:txBody>
      </p:sp>
      <p:pic>
        <p:nvPicPr>
          <p:cNvPr id="3" name="Picture 2" descr="Chart 1.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5700" y="1600200"/>
            <a:ext cx="6379369" cy="4343400"/>
          </a:xfrm>
          <a:prstGeom prst="rect">
            <a:avLst/>
          </a:prstGeom>
          <a:solidFill>
            <a:schemeClr val="bg1"/>
          </a:solidFill>
          <a:effectLst>
            <a:outerShdw blurRad="50800" dist="38100" dir="2700000" algn="tl" rotWithShape="0">
              <a:srgbClr val="000000">
                <a:alpha val="43000"/>
              </a:srgbClr>
            </a:outerShdw>
          </a:effectLst>
        </p:spPr>
      </p:pic>
      <p:sp>
        <p:nvSpPr>
          <p:cNvPr id="9" name="Footer Placeholder 7"/>
          <p:cNvSpPr txBox="1">
            <a:spLocks/>
          </p:cNvSpPr>
          <p:nvPr userDrawn="1"/>
        </p:nvSpPr>
        <p:spPr>
          <a:xfrm>
            <a:off x="0" y="6519672"/>
            <a:ext cx="9144000" cy="228600"/>
          </a:xfrm>
          <a:prstGeom prst="rect">
            <a:avLst/>
          </a:prstGeom>
        </p:spPr>
        <p:txBody>
          <a:bodyPr vert="horz" lIns="0" tIns="0" rIns="0" bIns="0" rtlCol="0" anchor="t" anchorCtr="0"/>
          <a:lstStyle>
            <a:defPPr>
              <a:defRPr lang="en-US"/>
            </a:defPPr>
            <a:lvl1pPr marL="0" algn="l" defTabSz="457200" rtl="0" eaLnBrk="1" latinLnBrk="0" hangingPunct="1">
              <a:defRPr sz="1200" kern="1200">
                <a:solidFill>
                  <a:srgbClr val="002D62"/>
                </a:solidFill>
                <a:latin typeface="Arial MT Std"/>
                <a:ea typeface="+mn-ea"/>
                <a:cs typeface="Arial M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fld id="{2E265900-13F8-584A-8D8F-96E517B9BCE0}" type="slidenum">
              <a:rPr lang="en-US" sz="1000" smtClean="0">
                <a:solidFill>
                  <a:srgbClr val="002D62"/>
                </a:solidFill>
                <a:latin typeface="Arial"/>
              </a:rPr>
              <a:pPr algn="ctr">
                <a:lnSpc>
                  <a:spcPts val="1000"/>
                </a:lnSpc>
              </a:pPr>
              <a:t>‹#›</a:t>
            </a:fld>
            <a:endParaRPr lang="en-US" sz="1000" dirty="0">
              <a:solidFill>
                <a:srgbClr val="002D62"/>
              </a:solidFill>
              <a:latin typeface="Arial"/>
            </a:endParaRPr>
          </a:p>
        </p:txBody>
      </p:sp>
    </p:spTree>
    <p:extLst>
      <p:ext uri="{BB962C8B-B14F-4D97-AF65-F5344CB8AC3E}">
        <p14:creationId xmlns:p14="http://schemas.microsoft.com/office/powerpoint/2010/main" val="9145348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 Header and Tex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9144000" cy="6858000"/>
          </a:xfrm>
          <a:prstGeom prst="rect">
            <a:avLst/>
          </a:prstGeom>
        </p:spPr>
      </p:pic>
      <p:sp>
        <p:nvSpPr>
          <p:cNvPr id="8" name="Title 1"/>
          <p:cNvSpPr>
            <a:spLocks noGrp="1"/>
          </p:cNvSpPr>
          <p:nvPr>
            <p:ph type="title" hasCustomPrompt="1"/>
          </p:nvPr>
        </p:nvSpPr>
        <p:spPr>
          <a:xfrm>
            <a:off x="1143000" y="914400"/>
            <a:ext cx="7315200" cy="685800"/>
          </a:xfrm>
        </p:spPr>
        <p:txBody>
          <a:bodyPr>
            <a:noAutofit/>
          </a:bodyPr>
          <a:lstStyle>
            <a:lvl1pPr>
              <a:spcBef>
                <a:spcPts val="600"/>
              </a:spcBef>
              <a:defRPr sz="3800">
                <a:solidFill>
                  <a:srgbClr val="E31B23"/>
                </a:solidFill>
              </a:defRPr>
            </a:lvl1pPr>
          </a:lstStyle>
          <a:p>
            <a:r>
              <a:rPr lang="en-US" dirty="0" smtClean="0"/>
              <a:t>Click to edit Master text styles</a:t>
            </a:r>
            <a:endParaRPr lang="en-US" dirty="0"/>
          </a:p>
        </p:txBody>
      </p:sp>
      <p:sp>
        <p:nvSpPr>
          <p:cNvPr id="16" name="Content Placeholder 3"/>
          <p:cNvSpPr>
            <a:spLocks noGrp="1"/>
          </p:cNvSpPr>
          <p:nvPr>
            <p:ph sz="half" idx="2"/>
          </p:nvPr>
        </p:nvSpPr>
        <p:spPr>
          <a:xfrm>
            <a:off x="1143000" y="1600200"/>
            <a:ext cx="2404872" cy="3547872"/>
          </a:xfrm>
        </p:spPr>
        <p:txBody>
          <a:bodyPr anchor="t" anchorCtr="0">
            <a:noAutofit/>
          </a:bodyPr>
          <a:lstStyle>
            <a:lvl1pPr marL="0" indent="0">
              <a:lnSpc>
                <a:spcPts val="2400"/>
              </a:lnSpc>
              <a:buFontTx/>
              <a:buNone/>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a:t>
            </a:r>
          </a:p>
        </p:txBody>
      </p:sp>
      <p:sp>
        <p:nvSpPr>
          <p:cNvPr id="14" name="Date Placeholder 2"/>
          <p:cNvSpPr>
            <a:spLocks noGrp="1"/>
          </p:cNvSpPr>
          <p:nvPr>
            <p:ph type="dt" sz="half" idx="10"/>
          </p:nvPr>
        </p:nvSpPr>
        <p:spPr>
          <a:xfrm>
            <a:off x="347472" y="6519672"/>
            <a:ext cx="685800" cy="228600"/>
          </a:xfrm>
          <a:prstGeom prst="rect">
            <a:avLst/>
          </a:prstGeom>
        </p:spPr>
        <p:txBody>
          <a:bodyPr lIns="0" tIns="0" rIns="0" bIns="0" anchor="t" anchorCtr="0"/>
          <a:lstStyle>
            <a:lvl1pPr>
              <a:lnSpc>
                <a:spcPts val="1000"/>
              </a:lnSpc>
              <a:defRPr sz="1000">
                <a:latin typeface="Arial"/>
                <a:cs typeface="Arial MT Std"/>
              </a:defRPr>
            </a:lvl1pPr>
          </a:lstStyle>
          <a:p>
            <a:fld id="{D59FEDC8-0F22-A14B-924A-565AB0394B10}" type="datetime1">
              <a:rPr lang="en-US" smtClean="0"/>
              <a:pPr/>
              <a:t>10/14/2014</a:t>
            </a:fld>
            <a:endParaRPr lang="en-US" dirty="0"/>
          </a:p>
        </p:txBody>
      </p:sp>
      <p:pic>
        <p:nvPicPr>
          <p:cNvPr id="2" name="Picture 1" descr="Chart ex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6199" y="1600200"/>
            <a:ext cx="4572000" cy="3446347"/>
          </a:xfrm>
          <a:prstGeom prst="rect">
            <a:avLst/>
          </a:prstGeom>
          <a:solidFill>
            <a:schemeClr val="bg1"/>
          </a:solidFill>
          <a:effectLst>
            <a:outerShdw blurRad="50800" dist="38100" dir="2700000" algn="tl" rotWithShape="0">
              <a:srgbClr val="000000">
                <a:alpha val="43000"/>
              </a:srgbClr>
            </a:outerShdw>
          </a:effectLst>
        </p:spPr>
      </p:pic>
      <p:sp>
        <p:nvSpPr>
          <p:cNvPr id="9" name="Footer Placeholder 7"/>
          <p:cNvSpPr txBox="1">
            <a:spLocks/>
          </p:cNvSpPr>
          <p:nvPr userDrawn="1"/>
        </p:nvSpPr>
        <p:spPr>
          <a:xfrm>
            <a:off x="0" y="6519672"/>
            <a:ext cx="9144000" cy="228600"/>
          </a:xfrm>
          <a:prstGeom prst="rect">
            <a:avLst/>
          </a:prstGeom>
        </p:spPr>
        <p:txBody>
          <a:bodyPr vert="horz" lIns="0" tIns="0" rIns="0" bIns="0" rtlCol="0" anchor="t" anchorCtr="0"/>
          <a:lstStyle>
            <a:defPPr>
              <a:defRPr lang="en-US"/>
            </a:defPPr>
            <a:lvl1pPr marL="0" algn="l" defTabSz="457200" rtl="0" eaLnBrk="1" latinLnBrk="0" hangingPunct="1">
              <a:defRPr sz="1200" kern="1200">
                <a:solidFill>
                  <a:srgbClr val="002D62"/>
                </a:solidFill>
                <a:latin typeface="Arial MT Std"/>
                <a:ea typeface="+mn-ea"/>
                <a:cs typeface="Arial M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fld id="{2E265900-13F8-584A-8D8F-96E517B9BCE0}" type="slidenum">
              <a:rPr lang="en-US" sz="1000" smtClean="0">
                <a:solidFill>
                  <a:srgbClr val="002D62"/>
                </a:solidFill>
                <a:latin typeface="Arial"/>
              </a:rPr>
              <a:pPr algn="ctr">
                <a:lnSpc>
                  <a:spcPts val="1000"/>
                </a:lnSpc>
              </a:pPr>
              <a:t>‹#›</a:t>
            </a:fld>
            <a:endParaRPr lang="en-US" sz="1000" dirty="0">
              <a:solidFill>
                <a:srgbClr val="002D62"/>
              </a:solidFill>
              <a:latin typeface="Arial"/>
            </a:endParaRPr>
          </a:p>
        </p:txBody>
      </p:sp>
    </p:spTree>
    <p:extLst>
      <p:ext uri="{BB962C8B-B14F-4D97-AF65-F5344CB8AC3E}">
        <p14:creationId xmlns:p14="http://schemas.microsoft.com/office/powerpoint/2010/main" val="176609224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w Header">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stretch>
            <a:fillRect/>
          </a:stretch>
        </p:blipFill>
        <p:spPr>
          <a:xfrm>
            <a:off x="0" y="0"/>
            <a:ext cx="9144000" cy="6858000"/>
          </a:xfrm>
          <a:prstGeom prst="rect">
            <a:avLst/>
          </a:prstGeom>
        </p:spPr>
      </p:pic>
      <p:pic>
        <p:nvPicPr>
          <p:cNvPr id="2" name="Picture 1"/>
          <p:cNvPicPr>
            <a:picLocks noChangeAspect="1"/>
          </p:cNvPicPr>
          <p:nvPr userDrawn="1"/>
        </p:nvPicPr>
        <p:blipFill>
          <a:blip r:embed="rId3"/>
          <a:stretch>
            <a:fillRect/>
          </a:stretch>
        </p:blipFill>
        <p:spPr>
          <a:xfrm>
            <a:off x="685800" y="685801"/>
            <a:ext cx="7891272" cy="5260849"/>
          </a:xfrm>
          <a:prstGeom prst="rect">
            <a:avLst/>
          </a:prstGeom>
          <a:effectLst>
            <a:outerShdw blurRad="50800" dist="38100" dir="2700000" algn="tl" rotWithShape="0">
              <a:srgbClr val="000000">
                <a:alpha val="43000"/>
              </a:srgbClr>
            </a:outerShdw>
          </a:effectLst>
        </p:spPr>
      </p:pic>
      <p:sp>
        <p:nvSpPr>
          <p:cNvPr id="8" name="Title 1"/>
          <p:cNvSpPr>
            <a:spLocks noGrp="1"/>
          </p:cNvSpPr>
          <p:nvPr>
            <p:ph type="title" hasCustomPrompt="1"/>
          </p:nvPr>
        </p:nvSpPr>
        <p:spPr>
          <a:xfrm>
            <a:off x="1143000" y="914400"/>
            <a:ext cx="7086600" cy="685800"/>
          </a:xfrm>
        </p:spPr>
        <p:txBody>
          <a:bodyPr>
            <a:noAutofit/>
          </a:bodyPr>
          <a:lstStyle>
            <a:lvl1pPr algn="ctr">
              <a:spcBef>
                <a:spcPts val="600"/>
              </a:spcBef>
              <a:defRPr sz="3800">
                <a:solidFill>
                  <a:srgbClr val="FDF9DC"/>
                </a:solidFill>
              </a:defRPr>
            </a:lvl1pPr>
          </a:lstStyle>
          <a:p>
            <a:r>
              <a:rPr lang="en-US" dirty="0" smtClean="0"/>
              <a:t>Click to edit Master text styles</a:t>
            </a:r>
            <a:endParaRPr lang="en-US" dirty="0"/>
          </a:p>
        </p:txBody>
      </p:sp>
      <p:sp>
        <p:nvSpPr>
          <p:cNvPr id="18" name="Date Placeholder 2"/>
          <p:cNvSpPr>
            <a:spLocks noGrp="1"/>
          </p:cNvSpPr>
          <p:nvPr>
            <p:ph type="dt" sz="half" idx="10"/>
          </p:nvPr>
        </p:nvSpPr>
        <p:spPr>
          <a:xfrm>
            <a:off x="347472" y="6519672"/>
            <a:ext cx="685800" cy="228600"/>
          </a:xfrm>
          <a:prstGeom prst="rect">
            <a:avLst/>
          </a:prstGeom>
        </p:spPr>
        <p:txBody>
          <a:bodyPr lIns="0" tIns="0" rIns="0" bIns="0" anchor="t" anchorCtr="0"/>
          <a:lstStyle>
            <a:lvl1pPr>
              <a:lnSpc>
                <a:spcPts val="1000"/>
              </a:lnSpc>
              <a:defRPr sz="1000">
                <a:latin typeface="Arial"/>
                <a:cs typeface="Arial MT Std"/>
              </a:defRPr>
            </a:lvl1pPr>
          </a:lstStyle>
          <a:p>
            <a:fld id="{D59FEDC8-0F22-A14B-924A-565AB0394B10}" type="datetime1">
              <a:rPr lang="en-US" smtClean="0"/>
              <a:pPr/>
              <a:t>10/14/2014</a:t>
            </a:fld>
            <a:endParaRPr lang="en-US" dirty="0"/>
          </a:p>
        </p:txBody>
      </p:sp>
      <p:sp>
        <p:nvSpPr>
          <p:cNvPr id="20" name="Footer Placeholder 7"/>
          <p:cNvSpPr txBox="1">
            <a:spLocks/>
          </p:cNvSpPr>
          <p:nvPr userDrawn="1"/>
        </p:nvSpPr>
        <p:spPr>
          <a:xfrm>
            <a:off x="0" y="6519672"/>
            <a:ext cx="9144000" cy="228600"/>
          </a:xfrm>
          <a:prstGeom prst="rect">
            <a:avLst/>
          </a:prstGeom>
        </p:spPr>
        <p:txBody>
          <a:bodyPr vert="horz" lIns="0" tIns="0" rIns="0" bIns="0" rtlCol="0" anchor="t" anchorCtr="0"/>
          <a:lstStyle>
            <a:defPPr>
              <a:defRPr lang="en-US"/>
            </a:defPPr>
            <a:lvl1pPr marL="0" algn="l" defTabSz="457200" rtl="0" eaLnBrk="1" latinLnBrk="0" hangingPunct="1">
              <a:defRPr sz="1200" kern="1200">
                <a:solidFill>
                  <a:srgbClr val="002D62"/>
                </a:solidFill>
                <a:latin typeface="Arial MT Std"/>
                <a:ea typeface="+mn-ea"/>
                <a:cs typeface="Arial M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fld id="{2E265900-13F8-584A-8D8F-96E517B9BCE0}" type="slidenum">
              <a:rPr lang="en-US" sz="1000" smtClean="0">
                <a:solidFill>
                  <a:srgbClr val="002D62"/>
                </a:solidFill>
                <a:latin typeface="Arial"/>
              </a:rPr>
              <a:pPr algn="ctr">
                <a:lnSpc>
                  <a:spcPts val="1000"/>
                </a:lnSpc>
              </a:pPr>
              <a:t>‹#›</a:t>
            </a:fld>
            <a:endParaRPr lang="en-US" sz="1000" dirty="0">
              <a:solidFill>
                <a:srgbClr val="002D62"/>
              </a:solidFill>
              <a:latin typeface="Arial"/>
            </a:endParaRPr>
          </a:p>
        </p:txBody>
      </p:sp>
    </p:spTree>
    <p:extLst>
      <p:ext uri="{BB962C8B-B14F-4D97-AF65-F5344CB8AC3E}">
        <p14:creationId xmlns:p14="http://schemas.microsoft.com/office/powerpoint/2010/main" val="11869786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2-Column Body T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hasCustomPrompt="1"/>
          </p:nvPr>
        </p:nvSpPr>
        <p:spPr>
          <a:xfrm>
            <a:off x="1143000" y="914400"/>
            <a:ext cx="3429000" cy="685800"/>
          </a:xfrm>
          <a:ln>
            <a:noFill/>
          </a:ln>
        </p:spPr>
        <p:txBody>
          <a:bodyPr>
            <a:noAutofit/>
          </a:bodyPr>
          <a:lstStyle>
            <a:lvl1pPr>
              <a:spcBef>
                <a:spcPts val="600"/>
              </a:spcBef>
              <a:defRPr sz="3800">
                <a:solidFill>
                  <a:srgbClr val="E31B23"/>
                </a:solidFill>
              </a:defRPr>
            </a:lvl1pPr>
          </a:lstStyle>
          <a:p>
            <a:r>
              <a:rPr lang="en-US" dirty="0" smtClean="0"/>
              <a:t>Edit title</a:t>
            </a:r>
            <a:endParaRPr lang="en-US" dirty="0"/>
          </a:p>
        </p:txBody>
      </p:sp>
      <p:sp>
        <p:nvSpPr>
          <p:cNvPr id="12" name="Title 1"/>
          <p:cNvSpPr txBox="1">
            <a:spLocks/>
          </p:cNvSpPr>
          <p:nvPr userDrawn="1"/>
        </p:nvSpPr>
        <p:spPr>
          <a:xfrm>
            <a:off x="4800600" y="914400"/>
            <a:ext cx="3429000" cy="685800"/>
          </a:xfrm>
          <a:prstGeom prst="rect">
            <a:avLst/>
          </a:prstGeom>
          <a:ln>
            <a:noFill/>
          </a:ln>
        </p:spPr>
        <p:txBody>
          <a:bodyPr vert="horz" lIns="0" tIns="0" rIns="0" bIns="0" rtlCol="0" anchor="t" anchorCtr="0">
            <a:noAutofit/>
          </a:bodyPr>
          <a:lstStyle>
            <a:lvl1pPr algn="l" defTabSz="457200" rtl="0" eaLnBrk="1" latinLnBrk="0" hangingPunct="1">
              <a:lnSpc>
                <a:spcPts val="4000"/>
              </a:lnSpc>
              <a:spcBef>
                <a:spcPct val="0"/>
              </a:spcBef>
              <a:buNone/>
              <a:defRPr sz="3800" kern="1200">
                <a:solidFill>
                  <a:srgbClr val="002D62"/>
                </a:solidFill>
                <a:latin typeface="Arial Rounded MT Bold"/>
                <a:ea typeface="+mj-ea"/>
                <a:cs typeface="Arial Rounded MT Bold"/>
              </a:defRPr>
            </a:lvl1pPr>
          </a:lstStyle>
          <a:p>
            <a:pPr>
              <a:spcBef>
                <a:spcPts val="600"/>
              </a:spcBef>
            </a:pPr>
            <a:r>
              <a:rPr lang="en-US" dirty="0" smtClean="0">
                <a:solidFill>
                  <a:srgbClr val="E31B23"/>
                </a:solidFill>
              </a:rPr>
              <a:t>Edit title</a:t>
            </a:r>
            <a:endParaRPr lang="en-US" dirty="0">
              <a:solidFill>
                <a:srgbClr val="E31B23"/>
              </a:solidFill>
            </a:endParaRPr>
          </a:p>
        </p:txBody>
      </p:sp>
      <p:sp>
        <p:nvSpPr>
          <p:cNvPr id="15" name="Content Placeholder 3"/>
          <p:cNvSpPr>
            <a:spLocks noGrp="1"/>
          </p:cNvSpPr>
          <p:nvPr>
            <p:ph sz="half" idx="12"/>
          </p:nvPr>
        </p:nvSpPr>
        <p:spPr>
          <a:xfrm>
            <a:off x="1143000" y="1600200"/>
            <a:ext cx="3429000" cy="4572000"/>
          </a:xfrm>
        </p:spPr>
        <p:txBody>
          <a:bodyPr anchor="t" anchorCtr="0">
            <a:noAutofit/>
          </a:bodyPr>
          <a:lstStyle>
            <a:lvl1pPr marL="0" indent="0">
              <a:lnSpc>
                <a:spcPts val="2400"/>
              </a:lnSpc>
              <a:buFontTx/>
              <a:buNone/>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a:t>
            </a:r>
          </a:p>
        </p:txBody>
      </p:sp>
      <p:sp>
        <p:nvSpPr>
          <p:cNvPr id="16" name="Content Placeholder 3"/>
          <p:cNvSpPr>
            <a:spLocks noGrp="1"/>
          </p:cNvSpPr>
          <p:nvPr>
            <p:ph sz="half" idx="13"/>
          </p:nvPr>
        </p:nvSpPr>
        <p:spPr>
          <a:xfrm>
            <a:off x="4800600" y="1600200"/>
            <a:ext cx="3429000" cy="4572000"/>
          </a:xfrm>
        </p:spPr>
        <p:txBody>
          <a:bodyPr anchor="t" anchorCtr="0">
            <a:noAutofit/>
          </a:bodyPr>
          <a:lstStyle>
            <a:lvl1pPr marL="0" indent="0">
              <a:lnSpc>
                <a:spcPts val="2400"/>
              </a:lnSpc>
              <a:buFontTx/>
              <a:buNone/>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a:t>
            </a:r>
          </a:p>
        </p:txBody>
      </p:sp>
      <p:sp>
        <p:nvSpPr>
          <p:cNvPr id="18" name="Date Placeholder 2"/>
          <p:cNvSpPr>
            <a:spLocks noGrp="1"/>
          </p:cNvSpPr>
          <p:nvPr>
            <p:ph type="dt" sz="half" idx="10"/>
          </p:nvPr>
        </p:nvSpPr>
        <p:spPr>
          <a:xfrm>
            <a:off x="347472" y="6519672"/>
            <a:ext cx="685800" cy="228600"/>
          </a:xfrm>
          <a:prstGeom prst="rect">
            <a:avLst/>
          </a:prstGeom>
        </p:spPr>
        <p:txBody>
          <a:bodyPr lIns="0" tIns="0" rIns="0" bIns="0" anchor="t" anchorCtr="0"/>
          <a:lstStyle>
            <a:lvl1pPr>
              <a:lnSpc>
                <a:spcPts val="1000"/>
              </a:lnSpc>
              <a:defRPr sz="1000">
                <a:latin typeface="Arial"/>
                <a:cs typeface="Arial MT Std"/>
              </a:defRPr>
            </a:lvl1pPr>
          </a:lstStyle>
          <a:p>
            <a:fld id="{D59FEDC8-0F22-A14B-924A-565AB0394B10}" type="datetime1">
              <a:rPr lang="en-US" smtClean="0"/>
              <a:pPr/>
              <a:t>10/14/2014</a:t>
            </a:fld>
            <a:endParaRPr lang="en-US" dirty="0"/>
          </a:p>
        </p:txBody>
      </p:sp>
      <p:sp>
        <p:nvSpPr>
          <p:cNvPr id="10" name="Footer Placeholder 7"/>
          <p:cNvSpPr txBox="1">
            <a:spLocks/>
          </p:cNvSpPr>
          <p:nvPr userDrawn="1"/>
        </p:nvSpPr>
        <p:spPr>
          <a:xfrm>
            <a:off x="0" y="6519672"/>
            <a:ext cx="9144000" cy="228600"/>
          </a:xfrm>
          <a:prstGeom prst="rect">
            <a:avLst/>
          </a:prstGeom>
        </p:spPr>
        <p:txBody>
          <a:bodyPr vert="horz" lIns="0" tIns="0" rIns="0" bIns="0" rtlCol="0" anchor="t" anchorCtr="0"/>
          <a:lstStyle>
            <a:defPPr>
              <a:defRPr lang="en-US"/>
            </a:defPPr>
            <a:lvl1pPr marL="0" algn="l" defTabSz="457200" rtl="0" eaLnBrk="1" latinLnBrk="0" hangingPunct="1">
              <a:defRPr sz="1200" kern="1200">
                <a:solidFill>
                  <a:srgbClr val="002D62"/>
                </a:solidFill>
                <a:latin typeface="Arial MT Std"/>
                <a:ea typeface="+mn-ea"/>
                <a:cs typeface="Arial M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fld id="{2E265900-13F8-584A-8D8F-96E517B9BCE0}" type="slidenum">
              <a:rPr lang="en-US" sz="1000" smtClean="0">
                <a:solidFill>
                  <a:srgbClr val="002D62"/>
                </a:solidFill>
                <a:latin typeface="Arial"/>
              </a:rPr>
              <a:pPr algn="ctr">
                <a:lnSpc>
                  <a:spcPts val="1000"/>
                </a:lnSpc>
              </a:pPr>
              <a:t>‹#›</a:t>
            </a:fld>
            <a:endParaRPr lang="en-US" sz="1000" dirty="0">
              <a:solidFill>
                <a:srgbClr val="002D62"/>
              </a:solidFill>
              <a:latin typeface="Arial"/>
            </a:endParaRPr>
          </a:p>
        </p:txBody>
      </p:sp>
    </p:spTree>
    <p:extLst>
      <p:ext uri="{BB962C8B-B14F-4D97-AF65-F5344CB8AC3E}">
        <p14:creationId xmlns:p14="http://schemas.microsoft.com/office/powerpoint/2010/main" val="28760729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C95CE6-12D5-9C44-9455-69E334C95D79}" type="datetimeFigureOut">
              <a:rPr lang="en-US" smtClean="0">
                <a:solidFill>
                  <a:srgbClr val="FDF9DC"/>
                </a:solidFill>
                <a:cs typeface="Arial"/>
                <a:sym typeface="Arial"/>
                <a:rtl val="0"/>
              </a:rPr>
              <a:pPr/>
              <a:t>10/14/2014</a:t>
            </a:fld>
            <a:endParaRPr lang="en-US" dirty="0">
              <a:solidFill>
                <a:srgbClr val="FDF9DC"/>
              </a:solidFill>
              <a:cs typeface="Arial"/>
              <a:sym typeface="Arial"/>
              <a:rtl val="0"/>
            </a:endParaRPr>
          </a:p>
        </p:txBody>
      </p:sp>
      <p:sp>
        <p:nvSpPr>
          <p:cNvPr id="5" name="Footer Placeholder 4"/>
          <p:cNvSpPr>
            <a:spLocks noGrp="1"/>
          </p:cNvSpPr>
          <p:nvPr>
            <p:ph type="ftr" sz="quarter" idx="11"/>
          </p:nvPr>
        </p:nvSpPr>
        <p:spPr/>
        <p:txBody>
          <a:bodyPr/>
          <a:lstStyle/>
          <a:p>
            <a:endParaRPr lang="en-US" dirty="0">
              <a:solidFill>
                <a:srgbClr val="FDF9DC"/>
              </a:solidFill>
              <a:cs typeface="Arial"/>
              <a:sym typeface="Arial"/>
              <a:rtl val="0"/>
            </a:endParaRPr>
          </a:p>
        </p:txBody>
      </p:sp>
      <p:sp>
        <p:nvSpPr>
          <p:cNvPr id="6" name="Slide Number Placeholder 5"/>
          <p:cNvSpPr>
            <a:spLocks noGrp="1"/>
          </p:cNvSpPr>
          <p:nvPr>
            <p:ph type="sldNum" sz="quarter" idx="12"/>
          </p:nvPr>
        </p:nvSpPr>
        <p:spPr/>
        <p:txBody>
          <a:bodyPr/>
          <a:lstStyle/>
          <a:p>
            <a:fld id="{16ABDEBB-F760-F846-B0CE-E4FCD944F58B}" type="slidenum">
              <a:rPr lang="en-US" smtClean="0">
                <a:solidFill>
                  <a:srgbClr val="002D62"/>
                </a:solidFill>
              </a:rPr>
              <a:pPr/>
              <a:t>‹#›</a:t>
            </a:fld>
            <a:endParaRPr lang="en-US" dirty="0">
              <a:solidFill>
                <a:srgbClr val="002D62"/>
              </a:solidFill>
            </a:endParaRPr>
          </a:p>
        </p:txBody>
      </p:sp>
    </p:spTree>
    <p:extLst>
      <p:ext uri="{BB962C8B-B14F-4D97-AF65-F5344CB8AC3E}">
        <p14:creationId xmlns:p14="http://schemas.microsoft.com/office/powerpoint/2010/main" val="2452606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Body Loose 2-Line Head">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9144000" cy="6858000"/>
          </a:xfrm>
          <a:prstGeom prst="rect">
            <a:avLst/>
          </a:prstGeom>
        </p:spPr>
      </p:pic>
      <p:sp>
        <p:nvSpPr>
          <p:cNvPr id="6" name="Text Placeholder 2"/>
          <p:cNvSpPr>
            <a:spLocks noGrp="1"/>
          </p:cNvSpPr>
          <p:nvPr>
            <p:ph type="body" idx="1" hasCustomPrompt="1"/>
          </p:nvPr>
        </p:nvSpPr>
        <p:spPr>
          <a:xfrm>
            <a:off x="1143000" y="914400"/>
            <a:ext cx="7315200" cy="1371600"/>
          </a:xfrm>
        </p:spPr>
        <p:txBody>
          <a:bodyPr tIns="177800" anchor="t" anchorCtr="0">
            <a:noAutofit/>
          </a:bodyPr>
          <a:lstStyle>
            <a:lvl1pPr marL="0" indent="0">
              <a:lnSpc>
                <a:spcPts val="4000"/>
              </a:lnSpc>
              <a:spcBef>
                <a:spcPts val="600"/>
              </a:spcBef>
              <a:buNone/>
              <a:defRPr sz="3800" b="0">
                <a:solidFill>
                  <a:srgbClr val="E31B23"/>
                </a:solidFill>
                <a:latin typeface="Arial Rounded MT Bold"/>
                <a:cs typeface="Arial Rounded MT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a:t>
            </a:r>
            <a:br>
              <a:rPr lang="en-US" dirty="0" smtClean="0"/>
            </a:br>
            <a:r>
              <a:rPr lang="en-US" dirty="0" smtClean="0"/>
              <a:t>Master text styles</a:t>
            </a:r>
          </a:p>
        </p:txBody>
      </p:sp>
      <p:sp>
        <p:nvSpPr>
          <p:cNvPr id="7" name="Content Placeholder 3"/>
          <p:cNvSpPr>
            <a:spLocks noGrp="1"/>
          </p:cNvSpPr>
          <p:nvPr>
            <p:ph sz="half" idx="2"/>
          </p:nvPr>
        </p:nvSpPr>
        <p:spPr>
          <a:xfrm>
            <a:off x="1143000" y="2286000"/>
            <a:ext cx="7315200" cy="3657600"/>
          </a:xfrm>
        </p:spPr>
        <p:txBody>
          <a:bodyPr anchor="t" anchorCtr="0">
            <a:noAutofit/>
          </a:bodyPr>
          <a:lstStyle>
            <a:lvl1pPr marL="0" indent="0">
              <a:lnSpc>
                <a:spcPts val="2400"/>
              </a:lnSpc>
              <a:buFontTx/>
              <a:buNone/>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a:t>
            </a:r>
          </a:p>
        </p:txBody>
      </p:sp>
      <p:sp>
        <p:nvSpPr>
          <p:cNvPr id="14" name="Date Placeholder 2"/>
          <p:cNvSpPr>
            <a:spLocks noGrp="1"/>
          </p:cNvSpPr>
          <p:nvPr>
            <p:ph type="dt" sz="half" idx="10"/>
          </p:nvPr>
        </p:nvSpPr>
        <p:spPr>
          <a:xfrm>
            <a:off x="347472" y="6519672"/>
            <a:ext cx="685800" cy="228600"/>
          </a:xfrm>
          <a:prstGeom prst="rect">
            <a:avLst/>
          </a:prstGeom>
        </p:spPr>
        <p:txBody>
          <a:bodyPr lIns="0" tIns="0" rIns="0" bIns="0" anchor="t" anchorCtr="0"/>
          <a:lstStyle>
            <a:lvl1pPr>
              <a:lnSpc>
                <a:spcPts val="1000"/>
              </a:lnSpc>
              <a:defRPr sz="1000">
                <a:latin typeface="Arial"/>
                <a:cs typeface="Arial MT Std"/>
              </a:defRPr>
            </a:lvl1pPr>
          </a:lstStyle>
          <a:p>
            <a:fld id="{D59FEDC8-0F22-A14B-924A-565AB0394B10}" type="datetime1">
              <a:rPr lang="en-US" smtClean="0"/>
              <a:pPr/>
              <a:t>10/14/2014</a:t>
            </a:fld>
            <a:endParaRPr lang="en-US" dirty="0"/>
          </a:p>
        </p:txBody>
      </p:sp>
      <p:sp>
        <p:nvSpPr>
          <p:cNvPr id="9" name="Footer Placeholder 7"/>
          <p:cNvSpPr txBox="1">
            <a:spLocks/>
          </p:cNvSpPr>
          <p:nvPr userDrawn="1"/>
        </p:nvSpPr>
        <p:spPr>
          <a:xfrm>
            <a:off x="0" y="6519672"/>
            <a:ext cx="9144000" cy="228600"/>
          </a:xfrm>
          <a:prstGeom prst="rect">
            <a:avLst/>
          </a:prstGeom>
        </p:spPr>
        <p:txBody>
          <a:bodyPr vert="horz" lIns="0" tIns="0" rIns="0" bIns="0" rtlCol="0" anchor="t" anchorCtr="0"/>
          <a:lstStyle>
            <a:defPPr>
              <a:defRPr lang="en-US"/>
            </a:defPPr>
            <a:lvl1pPr marL="0" algn="l" defTabSz="457200" rtl="0" eaLnBrk="1" latinLnBrk="0" hangingPunct="1">
              <a:defRPr sz="1200" kern="1200">
                <a:solidFill>
                  <a:srgbClr val="002D62"/>
                </a:solidFill>
                <a:latin typeface="Arial MT Std"/>
                <a:ea typeface="+mn-ea"/>
                <a:cs typeface="Arial M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fld id="{2E265900-13F8-584A-8D8F-96E517B9BCE0}" type="slidenum">
              <a:rPr lang="en-US" sz="1000" smtClean="0">
                <a:solidFill>
                  <a:srgbClr val="002D62"/>
                </a:solidFill>
                <a:latin typeface="Arial"/>
              </a:rPr>
              <a:pPr algn="ctr">
                <a:lnSpc>
                  <a:spcPts val="1000"/>
                </a:lnSpc>
              </a:pPr>
              <a:t>‹#›</a:t>
            </a:fld>
            <a:endParaRPr lang="en-US" sz="1000" dirty="0">
              <a:solidFill>
                <a:srgbClr val="002D62"/>
              </a:solidFill>
              <a:latin typeface="Arial"/>
            </a:endParaRPr>
          </a:p>
        </p:txBody>
      </p:sp>
    </p:spTree>
    <p:extLst>
      <p:ext uri="{BB962C8B-B14F-4D97-AF65-F5344CB8AC3E}">
        <p14:creationId xmlns:p14="http://schemas.microsoft.com/office/powerpoint/2010/main" val="155979254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Text yellow Background">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3" name="Date Placeholder 2"/>
          <p:cNvSpPr>
            <a:spLocks noGrp="1"/>
          </p:cNvSpPr>
          <p:nvPr>
            <p:ph type="dt" sz="half" idx="10"/>
          </p:nvPr>
        </p:nvSpPr>
        <p:spPr>
          <a:xfrm>
            <a:off x="347472" y="6519672"/>
            <a:ext cx="685800" cy="228600"/>
          </a:xfrm>
          <a:prstGeom prst="rect">
            <a:avLst/>
          </a:prstGeom>
        </p:spPr>
        <p:txBody>
          <a:bodyPr lIns="0" tIns="0" rIns="0" bIns="0" anchor="t" anchorCtr="0"/>
          <a:lstStyle>
            <a:lvl1pPr>
              <a:lnSpc>
                <a:spcPts val="1000"/>
              </a:lnSpc>
              <a:defRPr sz="1000">
                <a:latin typeface="Arial"/>
                <a:cs typeface="Arial MT Std"/>
              </a:defRPr>
            </a:lvl1pPr>
          </a:lstStyle>
          <a:p>
            <a:fld id="{D59FEDC8-0F22-A14B-924A-565AB0394B10}" type="datetime1">
              <a:rPr lang="en-US" smtClean="0"/>
              <a:pPr/>
              <a:t>10/14/2014</a:t>
            </a:fld>
            <a:endParaRPr lang="en-US" dirty="0"/>
          </a:p>
        </p:txBody>
      </p:sp>
      <p:sp>
        <p:nvSpPr>
          <p:cNvPr id="5" name="Footer Placeholder 7"/>
          <p:cNvSpPr txBox="1">
            <a:spLocks/>
          </p:cNvSpPr>
          <p:nvPr userDrawn="1"/>
        </p:nvSpPr>
        <p:spPr>
          <a:xfrm>
            <a:off x="0" y="6519672"/>
            <a:ext cx="9144000" cy="228600"/>
          </a:xfrm>
          <a:prstGeom prst="rect">
            <a:avLst/>
          </a:prstGeom>
        </p:spPr>
        <p:txBody>
          <a:bodyPr vert="horz" lIns="0" tIns="0" rIns="0" bIns="0" rtlCol="0" anchor="t" anchorCtr="0"/>
          <a:lstStyle>
            <a:defPPr>
              <a:defRPr lang="en-US"/>
            </a:defPPr>
            <a:lvl1pPr marL="0" algn="l" defTabSz="457200" rtl="0" eaLnBrk="1" latinLnBrk="0" hangingPunct="1">
              <a:defRPr sz="1200" kern="1200">
                <a:solidFill>
                  <a:srgbClr val="002D62"/>
                </a:solidFill>
                <a:latin typeface="Arial MT Std"/>
                <a:ea typeface="+mn-ea"/>
                <a:cs typeface="Arial M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fld id="{2E265900-13F8-584A-8D8F-96E517B9BCE0}" type="slidenum">
              <a:rPr lang="en-US" sz="1000" smtClean="0">
                <a:solidFill>
                  <a:srgbClr val="002D62"/>
                </a:solidFill>
                <a:latin typeface="Arial"/>
              </a:rPr>
              <a:pPr algn="ctr">
                <a:lnSpc>
                  <a:spcPts val="1000"/>
                </a:lnSpc>
              </a:pPr>
              <a:t>‹#›</a:t>
            </a:fld>
            <a:endParaRPr lang="en-US" sz="1000" dirty="0">
              <a:solidFill>
                <a:srgbClr val="002D62"/>
              </a:solidFill>
              <a:latin typeface="Arial"/>
            </a:endParaRPr>
          </a:p>
        </p:txBody>
      </p:sp>
    </p:spTree>
    <p:extLst>
      <p:ext uri="{BB962C8B-B14F-4D97-AF65-F5344CB8AC3E}">
        <p14:creationId xmlns:p14="http://schemas.microsoft.com/office/powerpoint/2010/main" val="3856459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 text Blue Backgroun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3" name="Date Placeholder 2"/>
          <p:cNvSpPr>
            <a:spLocks noGrp="1"/>
          </p:cNvSpPr>
          <p:nvPr>
            <p:ph type="dt" sz="half" idx="10"/>
          </p:nvPr>
        </p:nvSpPr>
        <p:spPr>
          <a:xfrm>
            <a:off x="347472" y="6519672"/>
            <a:ext cx="685800" cy="228600"/>
          </a:xfrm>
          <a:prstGeom prst="rect">
            <a:avLst/>
          </a:prstGeom>
        </p:spPr>
        <p:txBody>
          <a:bodyPr lIns="0" tIns="0" rIns="0" bIns="0" anchor="t" anchorCtr="0"/>
          <a:lstStyle>
            <a:lvl1pPr>
              <a:lnSpc>
                <a:spcPts val="1000"/>
              </a:lnSpc>
              <a:defRPr sz="1000">
                <a:solidFill>
                  <a:schemeClr val="bg1"/>
                </a:solidFill>
                <a:latin typeface="Arial"/>
              </a:defRPr>
            </a:lvl1pPr>
          </a:lstStyle>
          <a:p>
            <a:fld id="{D59FEDC8-0F22-A14B-924A-565AB0394B10}" type="datetime1">
              <a:rPr lang="en-US" smtClean="0"/>
              <a:pPr/>
              <a:t>10/14/2014</a:t>
            </a:fld>
            <a:endParaRPr lang="en-US" dirty="0"/>
          </a:p>
        </p:txBody>
      </p:sp>
      <p:sp>
        <p:nvSpPr>
          <p:cNvPr id="5" name="Footer Placeholder 7"/>
          <p:cNvSpPr txBox="1">
            <a:spLocks/>
          </p:cNvSpPr>
          <p:nvPr userDrawn="1"/>
        </p:nvSpPr>
        <p:spPr>
          <a:xfrm>
            <a:off x="0" y="6519672"/>
            <a:ext cx="9144000" cy="228600"/>
          </a:xfrm>
          <a:prstGeom prst="rect">
            <a:avLst/>
          </a:prstGeom>
        </p:spPr>
        <p:txBody>
          <a:bodyPr vert="horz" lIns="0" tIns="0" rIns="0" bIns="0" rtlCol="0" anchor="t" anchorCtr="0"/>
          <a:lstStyle>
            <a:defPPr>
              <a:defRPr lang="en-US"/>
            </a:defPPr>
            <a:lvl1pPr marL="0" algn="l" defTabSz="457200" rtl="0" eaLnBrk="1" latinLnBrk="0" hangingPunct="1">
              <a:defRPr sz="1200" kern="1200">
                <a:solidFill>
                  <a:srgbClr val="002D62"/>
                </a:solidFill>
                <a:latin typeface="Arial MT Std"/>
                <a:ea typeface="+mn-ea"/>
                <a:cs typeface="Arial MT Std"/>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000"/>
              </a:lnSpc>
            </a:pPr>
            <a:fld id="{2E265900-13F8-584A-8D8F-96E517B9BCE0}" type="slidenum">
              <a:rPr lang="en-US" sz="1000" smtClean="0">
                <a:solidFill>
                  <a:schemeClr val="bg1"/>
                </a:solidFill>
                <a:latin typeface="Arial"/>
              </a:rPr>
              <a:pPr algn="ctr">
                <a:lnSpc>
                  <a:spcPts val="1000"/>
                </a:lnSpc>
              </a:pPr>
              <a:t>‹#›</a:t>
            </a:fld>
            <a:endParaRPr lang="en-US" sz="1000" dirty="0">
              <a:solidFill>
                <a:schemeClr val="bg1"/>
              </a:solidFill>
              <a:latin typeface="Arial"/>
            </a:endParaRPr>
          </a:p>
        </p:txBody>
      </p:sp>
    </p:spTree>
    <p:extLst>
      <p:ext uri="{BB962C8B-B14F-4D97-AF65-F5344CB8AC3E}">
        <p14:creationId xmlns:p14="http://schemas.microsoft.com/office/powerpoint/2010/main" val="95838795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ext Body T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8" name="Title 1"/>
          <p:cNvSpPr>
            <a:spLocks noGrp="1"/>
          </p:cNvSpPr>
          <p:nvPr>
            <p:ph type="title" hasCustomPrompt="1"/>
          </p:nvPr>
        </p:nvSpPr>
        <p:spPr>
          <a:xfrm>
            <a:off x="1143000" y="914400"/>
            <a:ext cx="7315200" cy="685800"/>
          </a:xfrm>
        </p:spPr>
        <p:txBody>
          <a:bodyPr>
            <a:noAutofit/>
          </a:bodyPr>
          <a:lstStyle>
            <a:lvl1pPr>
              <a:spcBef>
                <a:spcPts val="600"/>
              </a:spcBef>
              <a:defRPr sz="3800">
                <a:solidFill>
                  <a:srgbClr val="E31B23"/>
                </a:solidFill>
              </a:defRPr>
            </a:lvl1pPr>
          </a:lstStyle>
          <a:p>
            <a:r>
              <a:rPr lang="en-US" dirty="0" smtClean="0"/>
              <a:t>Click to edit Master text styles</a:t>
            </a:r>
            <a:endParaRPr lang="en-US" dirty="0"/>
          </a:p>
        </p:txBody>
      </p:sp>
      <p:sp>
        <p:nvSpPr>
          <p:cNvPr id="16" name="Content Placeholder 3"/>
          <p:cNvSpPr>
            <a:spLocks noGrp="1"/>
          </p:cNvSpPr>
          <p:nvPr>
            <p:ph sz="half" idx="2"/>
          </p:nvPr>
        </p:nvSpPr>
        <p:spPr>
          <a:xfrm>
            <a:off x="1143000" y="1600200"/>
            <a:ext cx="7315200" cy="3657600"/>
          </a:xfrm>
        </p:spPr>
        <p:txBody>
          <a:bodyPr anchor="t" anchorCtr="0">
            <a:noAutofit/>
          </a:bodyPr>
          <a:lstStyle>
            <a:lvl1pPr marL="0" indent="0">
              <a:lnSpc>
                <a:spcPts val="2400"/>
              </a:lnSpc>
              <a:buFontTx/>
              <a:buNone/>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513" y="6261067"/>
            <a:ext cx="1538287" cy="520733"/>
          </a:xfrm>
          <a:prstGeom prst="rect">
            <a:avLst/>
          </a:prstGeom>
        </p:spPr>
      </p:pic>
      <p:sp>
        <p:nvSpPr>
          <p:cNvPr id="3" name="Date Placeholder 2"/>
          <p:cNvSpPr>
            <a:spLocks noGrp="1"/>
          </p:cNvSpPr>
          <p:nvPr>
            <p:ph type="dt" idx="10"/>
          </p:nvPr>
        </p:nvSpPr>
        <p:spPr/>
        <p:txBody>
          <a:bodyPr/>
          <a:lstStyle/>
          <a:p>
            <a:r>
              <a:rPr lang="en-US" dirty="0" smtClean="0">
                <a:solidFill>
                  <a:srgbClr val="002D62"/>
                </a:solidFill>
              </a:rPr>
              <a:t>11/4/2013</a:t>
            </a:r>
            <a:endParaRPr lang="en-US" dirty="0">
              <a:solidFill>
                <a:srgbClr val="002D62"/>
              </a:solidFill>
            </a:endParaRPr>
          </a:p>
        </p:txBody>
      </p:sp>
      <p:sp>
        <p:nvSpPr>
          <p:cNvPr id="4" name="Slide Number Placeholder 3"/>
          <p:cNvSpPr>
            <a:spLocks noGrp="1"/>
          </p:cNvSpPr>
          <p:nvPr>
            <p:ph type="sldNum" sz="quarter" idx="11"/>
          </p:nvPr>
        </p:nvSpPr>
        <p:spPr/>
        <p:txBody>
          <a:bodyPr/>
          <a:lstStyle>
            <a:lvl1pPr>
              <a:defRPr lang="en-US" sz="1200" b="0" i="0" u="none" strike="noStrike" cap="none" baseline="0" smtClean="0">
                <a:solidFill>
                  <a:schemeClr val="dk1"/>
                </a:solidFill>
                <a:latin typeface="Arial"/>
                <a:ea typeface="Arial"/>
                <a:cs typeface="Arial"/>
                <a:sym typeface="Arial"/>
                <a:rtl val="0"/>
              </a:defRPr>
            </a:lvl1pPr>
          </a:lstStyle>
          <a:p>
            <a:fld id="{04252D35-F5F7-43CA-9249-6C24344A8149}" type="slidenum">
              <a:rPr>
                <a:solidFill>
                  <a:srgbClr val="002D62"/>
                </a:solidFill>
              </a:rPr>
              <a:pPr/>
              <a:t>‹#›</a:t>
            </a:fld>
            <a:endParaRPr dirty="0">
              <a:solidFill>
                <a:srgbClr val="002D62"/>
              </a:solidFill>
            </a:endParaRPr>
          </a:p>
        </p:txBody>
      </p:sp>
    </p:spTree>
    <p:extLst>
      <p:ext uri="{BB962C8B-B14F-4D97-AF65-F5344CB8AC3E}">
        <p14:creationId xmlns:p14="http://schemas.microsoft.com/office/powerpoint/2010/main" val="27034893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95CE6-12D5-9C44-9455-69E334C95D79}" type="datetimeFigureOut">
              <a:rPr lang="en-US" smtClean="0">
                <a:solidFill>
                  <a:srgbClr val="FDF9DC"/>
                </a:solidFill>
                <a:cs typeface="Arial"/>
                <a:sym typeface="Arial"/>
                <a:rtl val="0"/>
              </a:rPr>
              <a:pPr/>
              <a:t>10/14/2014</a:t>
            </a:fld>
            <a:endParaRPr lang="en-US" dirty="0">
              <a:solidFill>
                <a:srgbClr val="FDF9DC"/>
              </a:solidFill>
              <a:cs typeface="Arial"/>
              <a:sym typeface="Arial"/>
              <a:rtl val="0"/>
            </a:endParaRPr>
          </a:p>
        </p:txBody>
      </p:sp>
      <p:sp>
        <p:nvSpPr>
          <p:cNvPr id="5" name="Footer Placeholder 4"/>
          <p:cNvSpPr>
            <a:spLocks noGrp="1"/>
          </p:cNvSpPr>
          <p:nvPr>
            <p:ph type="ftr" sz="quarter" idx="11"/>
          </p:nvPr>
        </p:nvSpPr>
        <p:spPr/>
        <p:txBody>
          <a:bodyPr/>
          <a:lstStyle/>
          <a:p>
            <a:endParaRPr lang="en-US" dirty="0">
              <a:solidFill>
                <a:srgbClr val="FDF9DC"/>
              </a:solidFill>
              <a:cs typeface="Arial"/>
              <a:sym typeface="Arial"/>
              <a:rtl val="0"/>
            </a:endParaRPr>
          </a:p>
        </p:txBody>
      </p:sp>
      <p:sp>
        <p:nvSpPr>
          <p:cNvPr id="6" name="Slide Number Placeholder 5"/>
          <p:cNvSpPr>
            <a:spLocks noGrp="1"/>
          </p:cNvSpPr>
          <p:nvPr>
            <p:ph type="sldNum" sz="quarter" idx="12"/>
          </p:nvPr>
        </p:nvSpPr>
        <p:spPr/>
        <p:txBody>
          <a:bodyPr/>
          <a:lstStyle/>
          <a:p>
            <a:fld id="{16ABDEBB-F760-F846-B0CE-E4FCD944F58B}" type="slidenum">
              <a:rPr lang="en-US" smtClean="0">
                <a:solidFill>
                  <a:srgbClr val="002D62"/>
                </a:solidFill>
              </a:rPr>
              <a:pPr/>
              <a:t>‹#›</a:t>
            </a:fld>
            <a:endParaRPr lang="en-US" dirty="0">
              <a:solidFill>
                <a:srgbClr val="002D62"/>
              </a:solidFill>
            </a:endParaRPr>
          </a:p>
        </p:txBody>
      </p:sp>
    </p:spTree>
    <p:extLst>
      <p:ext uri="{BB962C8B-B14F-4D97-AF65-F5344CB8AC3E}">
        <p14:creationId xmlns:p14="http://schemas.microsoft.com/office/powerpoint/2010/main" val="1482609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C95CE6-12D5-9C44-9455-69E334C95D79}" type="datetimeFigureOut">
              <a:rPr lang="en-US" smtClean="0">
                <a:solidFill>
                  <a:srgbClr val="FDF9DC"/>
                </a:solidFill>
                <a:cs typeface="Arial"/>
                <a:sym typeface="Arial"/>
                <a:rtl val="0"/>
              </a:rPr>
              <a:pPr/>
              <a:t>10/14/2014</a:t>
            </a:fld>
            <a:endParaRPr lang="en-US" dirty="0">
              <a:solidFill>
                <a:srgbClr val="FDF9DC"/>
              </a:solidFill>
              <a:cs typeface="Arial"/>
              <a:sym typeface="Arial"/>
              <a:rtl val="0"/>
            </a:endParaRPr>
          </a:p>
        </p:txBody>
      </p:sp>
      <p:sp>
        <p:nvSpPr>
          <p:cNvPr id="6" name="Footer Placeholder 5"/>
          <p:cNvSpPr>
            <a:spLocks noGrp="1"/>
          </p:cNvSpPr>
          <p:nvPr>
            <p:ph type="ftr" sz="quarter" idx="11"/>
          </p:nvPr>
        </p:nvSpPr>
        <p:spPr/>
        <p:txBody>
          <a:bodyPr/>
          <a:lstStyle/>
          <a:p>
            <a:endParaRPr lang="en-US" dirty="0">
              <a:solidFill>
                <a:srgbClr val="FDF9DC"/>
              </a:solidFill>
              <a:cs typeface="Arial"/>
              <a:sym typeface="Arial"/>
              <a:rtl val="0"/>
            </a:endParaRPr>
          </a:p>
        </p:txBody>
      </p:sp>
      <p:sp>
        <p:nvSpPr>
          <p:cNvPr id="7" name="Slide Number Placeholder 6"/>
          <p:cNvSpPr>
            <a:spLocks noGrp="1"/>
          </p:cNvSpPr>
          <p:nvPr>
            <p:ph type="sldNum" sz="quarter" idx="12"/>
          </p:nvPr>
        </p:nvSpPr>
        <p:spPr/>
        <p:txBody>
          <a:bodyPr/>
          <a:lstStyle/>
          <a:p>
            <a:fld id="{16ABDEBB-F760-F846-B0CE-E4FCD944F58B}" type="slidenum">
              <a:rPr lang="en-US" smtClean="0">
                <a:solidFill>
                  <a:srgbClr val="002D62"/>
                </a:solidFill>
              </a:rPr>
              <a:pPr/>
              <a:t>‹#›</a:t>
            </a:fld>
            <a:endParaRPr lang="en-US" dirty="0">
              <a:solidFill>
                <a:srgbClr val="002D62"/>
              </a:solidFill>
            </a:endParaRPr>
          </a:p>
        </p:txBody>
      </p:sp>
    </p:spTree>
    <p:extLst>
      <p:ext uri="{BB962C8B-B14F-4D97-AF65-F5344CB8AC3E}">
        <p14:creationId xmlns:p14="http://schemas.microsoft.com/office/powerpoint/2010/main" val="321617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95CE6-12D5-9C44-9455-69E334C95D79}" type="datetimeFigureOut">
              <a:rPr lang="en-US" smtClean="0">
                <a:solidFill>
                  <a:srgbClr val="FDF9DC"/>
                </a:solidFill>
                <a:cs typeface="Arial"/>
                <a:sym typeface="Arial"/>
                <a:rtl val="0"/>
              </a:rPr>
              <a:pPr/>
              <a:t>10/14/2014</a:t>
            </a:fld>
            <a:endParaRPr lang="en-US" dirty="0">
              <a:solidFill>
                <a:srgbClr val="FDF9DC"/>
              </a:solidFill>
              <a:cs typeface="Arial"/>
              <a:sym typeface="Arial"/>
              <a:rtl val="0"/>
            </a:endParaRPr>
          </a:p>
        </p:txBody>
      </p:sp>
      <p:sp>
        <p:nvSpPr>
          <p:cNvPr id="8" name="Footer Placeholder 7"/>
          <p:cNvSpPr>
            <a:spLocks noGrp="1"/>
          </p:cNvSpPr>
          <p:nvPr>
            <p:ph type="ftr" sz="quarter" idx="11"/>
          </p:nvPr>
        </p:nvSpPr>
        <p:spPr/>
        <p:txBody>
          <a:bodyPr/>
          <a:lstStyle/>
          <a:p>
            <a:endParaRPr lang="en-US" dirty="0">
              <a:solidFill>
                <a:srgbClr val="FDF9DC"/>
              </a:solidFill>
              <a:cs typeface="Arial"/>
              <a:sym typeface="Arial"/>
              <a:rtl val="0"/>
            </a:endParaRPr>
          </a:p>
        </p:txBody>
      </p:sp>
      <p:sp>
        <p:nvSpPr>
          <p:cNvPr id="9" name="Slide Number Placeholder 8"/>
          <p:cNvSpPr>
            <a:spLocks noGrp="1"/>
          </p:cNvSpPr>
          <p:nvPr>
            <p:ph type="sldNum" sz="quarter" idx="12"/>
          </p:nvPr>
        </p:nvSpPr>
        <p:spPr/>
        <p:txBody>
          <a:bodyPr/>
          <a:lstStyle/>
          <a:p>
            <a:fld id="{16ABDEBB-F760-F846-B0CE-E4FCD944F58B}" type="slidenum">
              <a:rPr lang="en-US" smtClean="0">
                <a:solidFill>
                  <a:srgbClr val="002D62"/>
                </a:solidFill>
              </a:rPr>
              <a:pPr/>
              <a:t>‹#›</a:t>
            </a:fld>
            <a:endParaRPr lang="en-US" dirty="0">
              <a:solidFill>
                <a:srgbClr val="002D62"/>
              </a:solidFill>
            </a:endParaRPr>
          </a:p>
        </p:txBody>
      </p:sp>
    </p:spTree>
    <p:extLst>
      <p:ext uri="{BB962C8B-B14F-4D97-AF65-F5344CB8AC3E}">
        <p14:creationId xmlns:p14="http://schemas.microsoft.com/office/powerpoint/2010/main" val="2835610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C95CE6-12D5-9C44-9455-69E334C95D79}" type="datetimeFigureOut">
              <a:rPr lang="en-US" smtClean="0">
                <a:solidFill>
                  <a:srgbClr val="FDF9DC"/>
                </a:solidFill>
                <a:cs typeface="Arial"/>
                <a:sym typeface="Arial"/>
                <a:rtl val="0"/>
              </a:rPr>
              <a:pPr/>
              <a:t>10/14/2014</a:t>
            </a:fld>
            <a:endParaRPr lang="en-US" dirty="0">
              <a:solidFill>
                <a:srgbClr val="FDF9DC"/>
              </a:solidFill>
              <a:cs typeface="Arial"/>
              <a:sym typeface="Arial"/>
              <a:rtl val="0"/>
            </a:endParaRPr>
          </a:p>
        </p:txBody>
      </p:sp>
      <p:sp>
        <p:nvSpPr>
          <p:cNvPr id="4" name="Footer Placeholder 3"/>
          <p:cNvSpPr>
            <a:spLocks noGrp="1"/>
          </p:cNvSpPr>
          <p:nvPr>
            <p:ph type="ftr" sz="quarter" idx="11"/>
          </p:nvPr>
        </p:nvSpPr>
        <p:spPr/>
        <p:txBody>
          <a:bodyPr/>
          <a:lstStyle/>
          <a:p>
            <a:endParaRPr lang="en-US" dirty="0">
              <a:solidFill>
                <a:srgbClr val="FDF9DC"/>
              </a:solidFill>
              <a:cs typeface="Arial"/>
              <a:sym typeface="Arial"/>
              <a:rtl val="0"/>
            </a:endParaRPr>
          </a:p>
        </p:txBody>
      </p:sp>
      <p:sp>
        <p:nvSpPr>
          <p:cNvPr id="5" name="Slide Number Placeholder 4"/>
          <p:cNvSpPr>
            <a:spLocks noGrp="1"/>
          </p:cNvSpPr>
          <p:nvPr>
            <p:ph type="sldNum" sz="quarter" idx="12"/>
          </p:nvPr>
        </p:nvSpPr>
        <p:spPr/>
        <p:txBody>
          <a:bodyPr/>
          <a:lstStyle/>
          <a:p>
            <a:fld id="{16ABDEBB-F760-F846-B0CE-E4FCD944F58B}" type="slidenum">
              <a:rPr lang="en-US" smtClean="0">
                <a:solidFill>
                  <a:srgbClr val="002D62"/>
                </a:solidFill>
              </a:rPr>
              <a:pPr/>
              <a:t>‹#›</a:t>
            </a:fld>
            <a:endParaRPr lang="en-US" dirty="0">
              <a:solidFill>
                <a:srgbClr val="002D62"/>
              </a:solidFill>
            </a:endParaRPr>
          </a:p>
        </p:txBody>
      </p:sp>
    </p:spTree>
    <p:extLst>
      <p:ext uri="{BB962C8B-B14F-4D97-AF65-F5344CB8AC3E}">
        <p14:creationId xmlns:p14="http://schemas.microsoft.com/office/powerpoint/2010/main" val="2997701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CEA63D-9F90-4A59-80CE-3339E0415E15}" type="datetimeFigureOut">
              <a:rPr lang="en-US" smtClean="0"/>
              <a:t>10/14/2014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9347F8-957C-4F6B-97E6-AC4DC7F69FEB}" type="slidenum">
              <a:rPr lang="en-US" smtClean="0"/>
              <a:t>‹#›</a:t>
            </a:fld>
            <a:endParaRPr lang="en-US" dirty="0"/>
          </a:p>
        </p:txBody>
      </p:sp>
    </p:spTree>
    <p:extLst>
      <p:ext uri="{BB962C8B-B14F-4D97-AF65-F5344CB8AC3E}">
        <p14:creationId xmlns:p14="http://schemas.microsoft.com/office/powerpoint/2010/main" val="190397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95CE6-12D5-9C44-9455-69E334C95D79}" type="datetimeFigureOut">
              <a:rPr lang="en-US" smtClean="0">
                <a:solidFill>
                  <a:srgbClr val="FDF9DC"/>
                </a:solidFill>
                <a:cs typeface="Arial"/>
                <a:sym typeface="Arial"/>
                <a:rtl val="0"/>
              </a:rPr>
              <a:pPr/>
              <a:t>10/14/2014</a:t>
            </a:fld>
            <a:endParaRPr lang="en-US" dirty="0">
              <a:solidFill>
                <a:srgbClr val="FDF9DC"/>
              </a:solidFill>
              <a:cs typeface="Arial"/>
              <a:sym typeface="Arial"/>
              <a:rtl val="0"/>
            </a:endParaRPr>
          </a:p>
        </p:txBody>
      </p:sp>
      <p:sp>
        <p:nvSpPr>
          <p:cNvPr id="6" name="Footer Placeholder 5"/>
          <p:cNvSpPr>
            <a:spLocks noGrp="1"/>
          </p:cNvSpPr>
          <p:nvPr>
            <p:ph type="ftr" sz="quarter" idx="11"/>
          </p:nvPr>
        </p:nvSpPr>
        <p:spPr/>
        <p:txBody>
          <a:bodyPr/>
          <a:lstStyle/>
          <a:p>
            <a:endParaRPr lang="en-US" dirty="0">
              <a:solidFill>
                <a:srgbClr val="FDF9DC"/>
              </a:solidFill>
              <a:cs typeface="Arial"/>
              <a:sym typeface="Arial"/>
              <a:rtl val="0"/>
            </a:endParaRPr>
          </a:p>
        </p:txBody>
      </p:sp>
      <p:sp>
        <p:nvSpPr>
          <p:cNvPr id="7" name="Slide Number Placeholder 6"/>
          <p:cNvSpPr>
            <a:spLocks noGrp="1"/>
          </p:cNvSpPr>
          <p:nvPr>
            <p:ph type="sldNum" sz="quarter" idx="12"/>
          </p:nvPr>
        </p:nvSpPr>
        <p:spPr/>
        <p:txBody>
          <a:bodyPr/>
          <a:lstStyle/>
          <a:p>
            <a:fld id="{16ABDEBB-F760-F846-B0CE-E4FCD944F58B}" type="slidenum">
              <a:rPr lang="en-US" smtClean="0">
                <a:solidFill>
                  <a:srgbClr val="002D62"/>
                </a:solidFill>
              </a:rPr>
              <a:pPr/>
              <a:t>‹#›</a:t>
            </a:fld>
            <a:endParaRPr lang="en-US" dirty="0">
              <a:solidFill>
                <a:srgbClr val="002D62"/>
              </a:solidFill>
            </a:endParaRPr>
          </a:p>
        </p:txBody>
      </p:sp>
    </p:spTree>
    <p:extLst>
      <p:ext uri="{BB962C8B-B14F-4D97-AF65-F5344CB8AC3E}">
        <p14:creationId xmlns:p14="http://schemas.microsoft.com/office/powerpoint/2010/main" val="290691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95CE6-12D5-9C44-9455-69E334C95D79}" type="datetimeFigureOut">
              <a:rPr lang="en-US" smtClean="0">
                <a:solidFill>
                  <a:srgbClr val="FDF9DC"/>
                </a:solidFill>
                <a:cs typeface="Arial"/>
                <a:sym typeface="Arial"/>
                <a:rtl val="0"/>
              </a:rPr>
              <a:pPr/>
              <a:t>10/14/2014</a:t>
            </a:fld>
            <a:endParaRPr lang="en-US" dirty="0">
              <a:solidFill>
                <a:srgbClr val="FDF9DC"/>
              </a:solidFill>
              <a:cs typeface="Arial"/>
              <a:sym typeface="Arial"/>
              <a:rtl val="0"/>
            </a:endParaRPr>
          </a:p>
        </p:txBody>
      </p:sp>
      <p:sp>
        <p:nvSpPr>
          <p:cNvPr id="6" name="Footer Placeholder 5"/>
          <p:cNvSpPr>
            <a:spLocks noGrp="1"/>
          </p:cNvSpPr>
          <p:nvPr>
            <p:ph type="ftr" sz="quarter" idx="11"/>
          </p:nvPr>
        </p:nvSpPr>
        <p:spPr/>
        <p:txBody>
          <a:bodyPr/>
          <a:lstStyle/>
          <a:p>
            <a:endParaRPr lang="en-US" dirty="0">
              <a:solidFill>
                <a:srgbClr val="FDF9DC"/>
              </a:solidFill>
              <a:cs typeface="Arial"/>
              <a:sym typeface="Arial"/>
              <a:rtl val="0"/>
            </a:endParaRPr>
          </a:p>
        </p:txBody>
      </p:sp>
      <p:sp>
        <p:nvSpPr>
          <p:cNvPr id="7" name="Slide Number Placeholder 6"/>
          <p:cNvSpPr>
            <a:spLocks noGrp="1"/>
          </p:cNvSpPr>
          <p:nvPr>
            <p:ph type="sldNum" sz="quarter" idx="12"/>
          </p:nvPr>
        </p:nvSpPr>
        <p:spPr/>
        <p:txBody>
          <a:bodyPr/>
          <a:lstStyle/>
          <a:p>
            <a:fld id="{16ABDEBB-F760-F846-B0CE-E4FCD944F58B}" type="slidenum">
              <a:rPr lang="en-US" smtClean="0">
                <a:solidFill>
                  <a:srgbClr val="002D62"/>
                </a:solidFill>
              </a:rPr>
              <a:pPr/>
              <a:t>‹#›</a:t>
            </a:fld>
            <a:endParaRPr lang="en-US" dirty="0">
              <a:solidFill>
                <a:srgbClr val="002D62"/>
              </a:solidFill>
            </a:endParaRPr>
          </a:p>
        </p:txBody>
      </p:sp>
    </p:spTree>
    <p:extLst>
      <p:ext uri="{BB962C8B-B14F-4D97-AF65-F5344CB8AC3E}">
        <p14:creationId xmlns:p14="http://schemas.microsoft.com/office/powerpoint/2010/main" val="88791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FEDC8-0F22-A14B-924A-565AB0394B10}" type="datetime1">
              <a:rPr lang="en-US" smtClean="0"/>
              <a:pPr/>
              <a:t>10/14/2014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9347F8-957C-4F6B-97E6-AC4DC7F69FEB}" type="slidenum">
              <a:rPr lang="en-US" smtClean="0"/>
              <a:t>‹#›</a:t>
            </a:fld>
            <a:endParaRPr lang="en-US" dirty="0"/>
          </a:p>
        </p:txBody>
      </p:sp>
    </p:spTree>
    <p:extLst>
      <p:ext uri="{BB962C8B-B14F-4D97-AF65-F5344CB8AC3E}">
        <p14:creationId xmlns:p14="http://schemas.microsoft.com/office/powerpoint/2010/main" val="254005703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653" r:id="rId13"/>
    <p:sldLayoutId id="2147483651" r:id="rId14"/>
    <p:sldLayoutId id="2147483654" r:id="rId15"/>
    <p:sldLayoutId id="2147483667" r:id="rId16"/>
    <p:sldLayoutId id="2147483666" r:id="rId17"/>
    <p:sldLayoutId id="2147483665" r:id="rId18"/>
    <p:sldLayoutId id="2147483652" r:id="rId19"/>
    <p:sldLayoutId id="2147483655" r:id="rId20"/>
    <p:sldLayoutId id="2147483661" r:id="rId21"/>
    <p:sldLayoutId id="2147483662" r:id="rId22"/>
    <p:sldLayoutId id="2147483718" r:id="rId2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chart" Target="../charts/chart9.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bwMode="auto">
          <a:xfrm>
            <a:off x="76200" y="1524000"/>
            <a:ext cx="8915399" cy="182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sz="3200" b="1" dirty="0" smtClean="0">
                <a:latin typeface="Arial" charset="0"/>
                <a:ea typeface="ＭＳ Ｐゴシック" pitchFamily="34" charset="-128"/>
                <a:cs typeface="Arial" charset="0"/>
              </a:rPr>
              <a:t>The 2014 Condition of College </a:t>
            </a:r>
            <a:r>
              <a:rPr lang="en-US" sz="3200" b="1" dirty="0" smtClean="0">
                <a:latin typeface="Arial" charset="0"/>
                <a:ea typeface="ＭＳ Ｐゴシック" pitchFamily="34" charset="-128"/>
                <a:cs typeface="Arial" charset="0"/>
              </a:rPr>
              <a:t>and </a:t>
            </a:r>
            <a:r>
              <a:rPr lang="en-US" sz="3200" b="1" dirty="0" smtClean="0">
                <a:latin typeface="Arial" charset="0"/>
                <a:ea typeface="ＭＳ Ｐゴシック" pitchFamily="34" charset="-128"/>
                <a:cs typeface="Arial" charset="0"/>
              </a:rPr>
              <a:t>Career Readiness </a:t>
            </a:r>
            <a:r>
              <a:rPr lang="en-US" sz="3200" b="1" dirty="0" smtClean="0">
                <a:latin typeface="Arial" charset="0"/>
                <a:ea typeface="ＭＳ Ｐゴシック" pitchFamily="34" charset="-128"/>
                <a:cs typeface="Arial" charset="0"/>
              </a:rPr>
              <a:t>of </a:t>
            </a:r>
            <a:r>
              <a:rPr lang="en-US" sz="3200" b="1" dirty="0" smtClean="0">
                <a:latin typeface="Arial" charset="0"/>
                <a:ea typeface="ＭＳ Ｐゴシック" pitchFamily="34" charset="-128"/>
                <a:cs typeface="Arial" charset="0"/>
              </a:rPr>
              <a:t>Hispanic Students</a:t>
            </a:r>
          </a:p>
        </p:txBody>
      </p:sp>
      <p:sp>
        <p:nvSpPr>
          <p:cNvPr id="5" name="TextBox 3"/>
          <p:cNvSpPr txBox="1">
            <a:spLocks noChangeArrowheads="1"/>
          </p:cNvSpPr>
          <p:nvPr/>
        </p:nvSpPr>
        <p:spPr bwMode="auto">
          <a:xfrm>
            <a:off x="133350" y="5797530"/>
            <a:ext cx="75739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2000" b="1" dirty="0" smtClean="0">
                <a:cs typeface="Arial" charset="0"/>
              </a:rPr>
              <a:t>Juan M. Garcia</a:t>
            </a:r>
            <a:endParaRPr lang="en-US" sz="2000" b="1" dirty="0">
              <a:cs typeface="Arial" charset="0"/>
            </a:endParaRPr>
          </a:p>
          <a:p>
            <a:pPr eaLnBrk="1" hangingPunct="1"/>
            <a:r>
              <a:rPr lang="en-US" dirty="0" smtClean="0">
                <a:cs typeface="Arial" charset="0"/>
              </a:rPr>
              <a:t>Assistant Vice President – Client Relations</a:t>
            </a:r>
            <a:endParaRPr lang="en-US" dirty="0">
              <a:cs typeface="Arial" charset="0"/>
            </a:endParaRPr>
          </a:p>
          <a:p>
            <a:pPr eaLnBrk="1" hangingPunct="1"/>
            <a:r>
              <a:rPr lang="en-US" u="sng" dirty="0">
                <a:cs typeface="Arial" charset="0"/>
              </a:rPr>
              <a:t>j</a:t>
            </a:r>
            <a:r>
              <a:rPr lang="en-US" u="sng" dirty="0" smtClean="0">
                <a:cs typeface="Arial" charset="0"/>
              </a:rPr>
              <a:t>uan.garcia@act.org</a:t>
            </a:r>
            <a:endParaRPr lang="en-US" u="sng" dirty="0">
              <a:cs typeface="Arial"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559" y="5791200"/>
            <a:ext cx="3615866" cy="96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3575" y="-990600"/>
            <a:ext cx="4953001" cy="3828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631134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50193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458200" cy="954107"/>
          </a:xfrm>
          <a:prstGeom prst="rect">
            <a:avLst/>
          </a:prstGeom>
        </p:spPr>
        <p:txBody>
          <a:bodyPr wrap="square">
            <a:spAutoFit/>
          </a:bodyPr>
          <a:lstStyle/>
          <a:p>
            <a:pPr algn="ctr"/>
            <a:r>
              <a:rPr lang="en-US" sz="2800" b="1" dirty="0">
                <a:latin typeface="Arial" charset="0"/>
                <a:ea typeface="ＭＳ Ｐゴシック" pitchFamily="34" charset="-128"/>
                <a:cs typeface="Arial" charset="0"/>
              </a:rPr>
              <a:t>Number of </a:t>
            </a:r>
            <a:r>
              <a:rPr lang="en-US" sz="2800" b="1" dirty="0" smtClean="0">
                <a:latin typeface="Arial" charset="0"/>
                <a:ea typeface="ＭＳ Ｐゴシック" pitchFamily="34" charset="-128"/>
                <a:cs typeface="Arial" charset="0"/>
              </a:rPr>
              <a:t>2009-2013 </a:t>
            </a:r>
            <a:r>
              <a:rPr lang="en-US" sz="2800" b="1" dirty="0">
                <a:latin typeface="Arial" charset="0"/>
                <a:ea typeface="ＭＳ Ｐゴシック" pitchFamily="34" charset="-128"/>
                <a:cs typeface="Arial" charset="0"/>
              </a:rPr>
              <a:t>ACT-Tested High School Graduates by Race/Ethnicity</a:t>
            </a:r>
            <a:endParaRPr lang="en-US" sz="2800"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999" y="2020907"/>
            <a:ext cx="6934201" cy="4715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10668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30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50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62000" y="914400"/>
            <a:ext cx="8001000" cy="830997"/>
          </a:xfrm>
          <a:prstGeom prst="rect">
            <a:avLst/>
          </a:prstGeom>
          <a:noFill/>
        </p:spPr>
        <p:txBody>
          <a:bodyPr wrap="square" rtlCol="0">
            <a:spAutoFit/>
          </a:bodyPr>
          <a:lstStyle/>
          <a:p>
            <a:pPr algn="ctr"/>
            <a:r>
              <a:rPr lang="en-US" sz="2400" b="1" dirty="0" smtClean="0"/>
              <a:t>Percent of ACT-Tested High School Graduates by Race/Ethnicity and Educational Aspirations, 2013.</a:t>
            </a:r>
            <a:endParaRPr lang="en-US" sz="2400" b="1" dirty="0"/>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430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81831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133600"/>
            <a:ext cx="86106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90600" y="933271"/>
            <a:ext cx="7848600" cy="1200329"/>
          </a:xfrm>
          <a:prstGeom prst="rect">
            <a:avLst/>
          </a:prstGeom>
          <a:noFill/>
        </p:spPr>
        <p:txBody>
          <a:bodyPr wrap="square" rtlCol="0">
            <a:spAutoFit/>
          </a:bodyPr>
          <a:lstStyle/>
          <a:p>
            <a:pPr algn="ctr"/>
            <a:r>
              <a:rPr lang="en-US" sz="2400" b="1" dirty="0" smtClean="0"/>
              <a:t>Percent of ACT-Tested High School Graduates Meeting ACT College Readiness Benchmarks by Race/Ethnicity, 2013</a:t>
            </a:r>
            <a:endParaRPr lang="en-US" sz="2400" b="1"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0668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788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304800" y="990600"/>
            <a:ext cx="8686800" cy="1828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lnSpc>
                <a:spcPts val="4200"/>
              </a:lnSpc>
              <a:spcBef>
                <a:spcPts val="600"/>
              </a:spcBef>
              <a:buNone/>
              <a:defRPr sz="4000" kern="1200">
                <a:solidFill>
                  <a:srgbClr val="002D62"/>
                </a:solidFill>
                <a:latin typeface="Arial Rounded MT Bold"/>
                <a:ea typeface="+mj-ea"/>
                <a:cs typeface="Arial Rounded MT Bold"/>
              </a:defRPr>
            </a:lvl1pPr>
          </a:lstStyle>
          <a:p>
            <a:r>
              <a:rPr lang="en-US" sz="2400" b="1" dirty="0" smtClean="0">
                <a:latin typeface="Arial" charset="0"/>
                <a:ea typeface="ＭＳ Ｐゴシック" pitchFamily="34" charset="-128"/>
                <a:cs typeface="Arial" charset="0"/>
              </a:rPr>
              <a:t>Percent of 2013 ACT-Tested Hispanic High School Graduates Meeting College Readiness Benchmark by Benchmarks by Subject</a:t>
            </a:r>
          </a:p>
        </p:txBody>
      </p:sp>
      <p:sp>
        <p:nvSpPr>
          <p:cNvPr id="6" name="TextBox 5"/>
          <p:cNvSpPr txBox="1"/>
          <p:nvPr/>
        </p:nvSpPr>
        <p:spPr>
          <a:xfrm>
            <a:off x="2628900" y="3924300"/>
            <a:ext cx="381000" cy="261610"/>
          </a:xfrm>
          <a:prstGeom prst="rect">
            <a:avLst/>
          </a:prstGeom>
          <a:noFill/>
        </p:spPr>
        <p:txBody>
          <a:bodyPr wrap="square" rtlCol="0">
            <a:spAutoFit/>
          </a:bodyPr>
          <a:lstStyle/>
          <a:p>
            <a:r>
              <a:rPr lang="en-US" sz="1100" b="1" dirty="0" smtClean="0">
                <a:solidFill>
                  <a:srgbClr val="000C1A"/>
                </a:solidFill>
              </a:rPr>
              <a:t>29</a:t>
            </a:r>
            <a:endParaRPr lang="en-US" sz="1100" b="1" dirty="0">
              <a:solidFill>
                <a:srgbClr val="000C1A"/>
              </a:solidFill>
            </a:endParaRPr>
          </a:p>
        </p:txBody>
      </p:sp>
      <p:sp>
        <p:nvSpPr>
          <p:cNvPr id="7" name="TextBox 6"/>
          <p:cNvSpPr txBox="1"/>
          <p:nvPr/>
        </p:nvSpPr>
        <p:spPr>
          <a:xfrm>
            <a:off x="5886450" y="4495800"/>
            <a:ext cx="381000" cy="261610"/>
          </a:xfrm>
          <a:prstGeom prst="rect">
            <a:avLst/>
          </a:prstGeom>
          <a:noFill/>
        </p:spPr>
        <p:txBody>
          <a:bodyPr wrap="square" rtlCol="0">
            <a:spAutoFit/>
          </a:bodyPr>
          <a:lstStyle/>
          <a:p>
            <a:r>
              <a:rPr lang="en-US" sz="1100" b="1" dirty="0" smtClean="0"/>
              <a:t>14</a:t>
            </a:r>
            <a:endParaRPr lang="en-US" sz="1100" b="1" dirty="0"/>
          </a:p>
        </p:txBody>
      </p:sp>
      <p:sp>
        <p:nvSpPr>
          <p:cNvPr id="3" name="TextBox 2"/>
          <p:cNvSpPr txBox="1"/>
          <p:nvPr/>
        </p:nvSpPr>
        <p:spPr>
          <a:xfrm rot="16200000">
            <a:off x="39372" y="3434708"/>
            <a:ext cx="1121405" cy="381000"/>
          </a:xfrm>
          <a:prstGeom prst="rect">
            <a:avLst/>
          </a:prstGeom>
          <a:noFill/>
        </p:spPr>
        <p:txBody>
          <a:bodyPr wrap="square" rtlCol="0">
            <a:spAutoFit/>
          </a:bodyPr>
          <a:lstStyle/>
          <a:p>
            <a:r>
              <a:rPr lang="en-US" b="1" dirty="0" smtClean="0"/>
              <a:t>Percent</a:t>
            </a:r>
            <a:endParaRPr lang="en-US"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2593016"/>
            <a:ext cx="8205787"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30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76250" y="990600"/>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lnSpc>
                <a:spcPts val="4200"/>
              </a:lnSpc>
              <a:spcBef>
                <a:spcPts val="600"/>
              </a:spcBef>
              <a:buNone/>
              <a:defRPr sz="4000" kern="1200">
                <a:solidFill>
                  <a:srgbClr val="002D62"/>
                </a:solidFill>
                <a:latin typeface="Arial Rounded MT Bold"/>
                <a:ea typeface="+mj-ea"/>
                <a:cs typeface="Arial Rounded MT Bold"/>
              </a:defRPr>
            </a:lvl1pPr>
          </a:lstStyle>
          <a:p>
            <a:r>
              <a:rPr lang="en-US" sz="2800" b="1" dirty="0" smtClean="0">
                <a:latin typeface="Arial" charset="0"/>
                <a:ea typeface="ＭＳ Ｐゴシック" pitchFamily="34" charset="-128"/>
                <a:cs typeface="Arial" charset="0"/>
              </a:rPr>
              <a:t>Percent of 2013 ACT-Tested Hispanic High School Graduates by Number of ACT College Readiness Benchmarks </a:t>
            </a:r>
            <a:r>
              <a:rPr lang="en-US" sz="2800" b="1" dirty="0" smtClean="0">
                <a:latin typeface="Arial" charset="0"/>
                <a:ea typeface="ＭＳ Ｐゴシック" pitchFamily="34" charset="-128"/>
                <a:cs typeface="Arial" charset="0"/>
              </a:rPr>
              <a:t>Attained</a:t>
            </a:r>
            <a:endParaRPr lang="en-US" sz="2800" b="1" dirty="0" smtClean="0">
              <a:latin typeface="Arial" charset="0"/>
              <a:ea typeface="ＭＳ Ｐゴシック" pitchFamily="34" charset="-128"/>
              <a:cs typeface="Arial" charset="0"/>
            </a:endParaRPr>
          </a:p>
        </p:txBody>
      </p:sp>
      <p:graphicFrame>
        <p:nvGraphicFramePr>
          <p:cNvPr id="5" name="Chart 4"/>
          <p:cNvGraphicFramePr/>
          <p:nvPr>
            <p:extLst>
              <p:ext uri="{D42A27DB-BD31-4B8C-83A1-F6EECF244321}">
                <p14:modId xmlns:p14="http://schemas.microsoft.com/office/powerpoint/2010/main" val="283922802"/>
              </p:ext>
            </p:extLst>
          </p:nvPr>
        </p:nvGraphicFramePr>
        <p:xfrm>
          <a:off x="1676400" y="25146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696075" y="3447096"/>
            <a:ext cx="1001108" cy="369332"/>
          </a:xfrm>
          <a:prstGeom prst="rect">
            <a:avLst/>
          </a:prstGeom>
          <a:noFill/>
        </p:spPr>
        <p:txBody>
          <a:bodyPr wrap="none" rtlCol="0">
            <a:spAutoFit/>
          </a:bodyPr>
          <a:lstStyle/>
          <a:p>
            <a:r>
              <a:rPr lang="en-US" dirty="0" smtClean="0"/>
              <a:t>114,400</a:t>
            </a:r>
            <a:endParaRPr lang="en-US" dirty="0"/>
          </a:p>
        </p:txBody>
      </p:sp>
      <p:cxnSp>
        <p:nvCxnSpPr>
          <p:cNvPr id="7" name="Straight Arrow Connector 6"/>
          <p:cNvCxnSpPr/>
          <p:nvPr/>
        </p:nvCxnSpPr>
        <p:spPr>
          <a:xfrm flipV="1">
            <a:off x="5943600" y="3656051"/>
            <a:ext cx="781050" cy="160377"/>
          </a:xfrm>
          <a:prstGeom prst="straightConnector1">
            <a:avLst/>
          </a:prstGeom>
          <a:ln>
            <a:solidFill>
              <a:schemeClr val="tx1">
                <a:lumMod val="90000"/>
                <a:lumOff val="10000"/>
              </a:schemeClr>
            </a:solidFill>
            <a:tailEnd type="arrow"/>
          </a:ln>
        </p:spPr>
        <p:style>
          <a:lnRef idx="2">
            <a:schemeClr val="accent1"/>
          </a:lnRef>
          <a:fillRef idx="0">
            <a:schemeClr val="accent1"/>
          </a:fillRef>
          <a:effectRef idx="1">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347758">
            <a:off x="2918895" y="6018573"/>
            <a:ext cx="9747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2152650" y="6019644"/>
            <a:ext cx="889987" cy="369332"/>
          </a:xfrm>
          <a:prstGeom prst="rect">
            <a:avLst/>
          </a:prstGeom>
        </p:spPr>
        <p:txBody>
          <a:bodyPr wrap="none">
            <a:spAutoFit/>
          </a:bodyPr>
          <a:lstStyle/>
          <a:p>
            <a:r>
              <a:rPr lang="en-US" dirty="0" smtClean="0"/>
              <a:t>36,400</a:t>
            </a:r>
            <a:endParaRPr lang="en-US" dirty="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1225" y="-9906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309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990600"/>
            <a:ext cx="84582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lnSpc>
                <a:spcPts val="4200"/>
              </a:lnSpc>
              <a:spcBef>
                <a:spcPts val="600"/>
              </a:spcBef>
              <a:buNone/>
              <a:defRPr sz="4000" kern="1200">
                <a:solidFill>
                  <a:srgbClr val="002D62"/>
                </a:solidFill>
                <a:latin typeface="Arial Rounded MT Bold"/>
                <a:ea typeface="+mj-ea"/>
                <a:cs typeface="Arial Rounded MT Bold"/>
              </a:defRPr>
            </a:lvl1pPr>
          </a:lstStyle>
          <a:p>
            <a:r>
              <a:rPr lang="en-US" sz="2400" b="1" dirty="0" smtClean="0">
                <a:latin typeface="Arial" charset="0"/>
                <a:ea typeface="ＭＳ Ｐゴシック" pitchFamily="34" charset="-128"/>
                <a:cs typeface="Arial" charset="0"/>
              </a:rPr>
              <a:t>Percent of 2013 ACT-Tested High School Graduates Meeting Three or More Benchmarks by Race/Ethnicity</a:t>
            </a:r>
          </a:p>
        </p:txBody>
      </p:sp>
      <p:graphicFrame>
        <p:nvGraphicFramePr>
          <p:cNvPr id="7" name="Chart 6"/>
          <p:cNvGraphicFramePr/>
          <p:nvPr>
            <p:extLst>
              <p:ext uri="{D42A27DB-BD31-4B8C-83A1-F6EECF244321}">
                <p14:modId xmlns:p14="http://schemas.microsoft.com/office/powerpoint/2010/main" val="2656047907"/>
              </p:ext>
            </p:extLst>
          </p:nvPr>
        </p:nvGraphicFramePr>
        <p:xfrm>
          <a:off x="1358383" y="2133600"/>
          <a:ext cx="65532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2514600" y="4267200"/>
            <a:ext cx="533400" cy="276999"/>
          </a:xfrm>
          <a:prstGeom prst="rect">
            <a:avLst/>
          </a:prstGeom>
          <a:noFill/>
        </p:spPr>
        <p:txBody>
          <a:bodyPr wrap="square" rtlCol="0">
            <a:spAutoFit/>
          </a:bodyPr>
          <a:lstStyle/>
          <a:p>
            <a:r>
              <a:rPr lang="en-US" sz="1200" b="1" dirty="0" smtClean="0">
                <a:solidFill>
                  <a:srgbClr val="000C1A"/>
                </a:solidFill>
              </a:rPr>
              <a:t>10</a:t>
            </a:r>
            <a:endParaRPr lang="en-US" sz="1200" b="1" dirty="0">
              <a:solidFill>
                <a:srgbClr val="000C1A"/>
              </a:solidFill>
            </a:endParaRPr>
          </a:p>
        </p:txBody>
      </p:sp>
      <p:sp>
        <p:nvSpPr>
          <p:cNvPr id="9" name="TextBox 8"/>
          <p:cNvSpPr txBox="1"/>
          <p:nvPr/>
        </p:nvSpPr>
        <p:spPr>
          <a:xfrm>
            <a:off x="3429000" y="3810000"/>
            <a:ext cx="533400" cy="276999"/>
          </a:xfrm>
          <a:prstGeom prst="rect">
            <a:avLst/>
          </a:prstGeom>
          <a:noFill/>
        </p:spPr>
        <p:txBody>
          <a:bodyPr wrap="square" rtlCol="0">
            <a:spAutoFit/>
          </a:bodyPr>
          <a:lstStyle/>
          <a:p>
            <a:r>
              <a:rPr lang="en-US" sz="1200" b="1" dirty="0" smtClean="0">
                <a:solidFill>
                  <a:srgbClr val="000C1A"/>
                </a:solidFill>
              </a:rPr>
              <a:t>19</a:t>
            </a:r>
            <a:endParaRPr lang="en-US" sz="1200" b="1" dirty="0">
              <a:solidFill>
                <a:srgbClr val="000C1A"/>
              </a:solidFill>
            </a:endParaRPr>
          </a:p>
        </p:txBody>
      </p:sp>
      <p:sp>
        <p:nvSpPr>
          <p:cNvPr id="10" name="TextBox 9"/>
          <p:cNvSpPr txBox="1"/>
          <p:nvPr/>
        </p:nvSpPr>
        <p:spPr>
          <a:xfrm rot="16200000">
            <a:off x="990599" y="3192333"/>
            <a:ext cx="1143000" cy="369332"/>
          </a:xfrm>
          <a:prstGeom prst="rect">
            <a:avLst/>
          </a:prstGeom>
          <a:noFill/>
        </p:spPr>
        <p:txBody>
          <a:bodyPr wrap="square" rtlCol="0">
            <a:spAutoFit/>
          </a:bodyPr>
          <a:lstStyle/>
          <a:p>
            <a:r>
              <a:rPr lang="en-US" b="1" dirty="0"/>
              <a:t>P</a:t>
            </a:r>
            <a:r>
              <a:rPr lang="en-US" b="1" dirty="0" smtClean="0"/>
              <a:t>ercent</a:t>
            </a:r>
            <a:endParaRPr lang="en-US" b="1"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309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150203"/>
            <a:ext cx="8991600" cy="553998"/>
          </a:xfrm>
          <a:prstGeom prst="rect">
            <a:avLst/>
          </a:prstGeom>
          <a:noFill/>
        </p:spPr>
        <p:txBody>
          <a:bodyPr wrap="square" rtlCol="0">
            <a:spAutoFit/>
          </a:bodyPr>
          <a:lstStyle/>
          <a:p>
            <a:pPr algn="ctr"/>
            <a:r>
              <a:rPr lang="en-US" sz="3000" b="1" dirty="0" smtClean="0"/>
              <a:t>Enrollment-Percent Enrolled in Different College Types</a:t>
            </a:r>
            <a:endParaRPr lang="en-US" sz="3000" b="1" dirty="0"/>
          </a:p>
        </p:txBody>
      </p:sp>
      <p:sp>
        <p:nvSpPr>
          <p:cNvPr id="2" name="TextBox 1"/>
          <p:cNvSpPr txBox="1"/>
          <p:nvPr/>
        </p:nvSpPr>
        <p:spPr>
          <a:xfrm rot="16200000">
            <a:off x="240266" y="3015734"/>
            <a:ext cx="1371600" cy="369332"/>
          </a:xfrm>
          <a:prstGeom prst="rect">
            <a:avLst/>
          </a:prstGeom>
          <a:noFill/>
        </p:spPr>
        <p:txBody>
          <a:bodyPr wrap="square" rtlCol="0">
            <a:spAutoFit/>
          </a:bodyPr>
          <a:lstStyle/>
          <a:p>
            <a:r>
              <a:rPr lang="en-US" b="1" dirty="0" smtClean="0"/>
              <a:t>Percent</a:t>
            </a:r>
            <a:endParaRPr lang="en-US" b="1"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668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50" y="1981200"/>
            <a:ext cx="8004175" cy="460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57800" y="2614223"/>
            <a:ext cx="506266" cy="276999"/>
          </a:xfrm>
          <a:prstGeom prst="rect">
            <a:avLst/>
          </a:prstGeom>
        </p:spPr>
        <p:txBody>
          <a:bodyPr wrap="square">
            <a:spAutoFit/>
          </a:bodyPr>
          <a:lstStyle/>
          <a:p>
            <a:r>
              <a:rPr lang="en-US" sz="1200" b="1" dirty="0"/>
              <a:t>17.3</a:t>
            </a:r>
          </a:p>
        </p:txBody>
      </p:sp>
    </p:spTree>
    <p:extLst>
      <p:ext uri="{BB962C8B-B14F-4D97-AF65-F5344CB8AC3E}">
        <p14:creationId xmlns:p14="http://schemas.microsoft.com/office/powerpoint/2010/main" val="2123857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374" y="1066800"/>
            <a:ext cx="8839200" cy="553998"/>
          </a:xfrm>
          <a:prstGeom prst="rect">
            <a:avLst/>
          </a:prstGeom>
          <a:noFill/>
        </p:spPr>
        <p:txBody>
          <a:bodyPr wrap="square" rtlCol="0">
            <a:spAutoFit/>
          </a:bodyPr>
          <a:lstStyle/>
          <a:p>
            <a:pPr algn="ctr"/>
            <a:r>
              <a:rPr lang="en-US" sz="3000" b="1" dirty="0" smtClean="0"/>
              <a:t>Enrollment-Percent Enrolled in Different College Types</a:t>
            </a:r>
            <a:endParaRPr lang="en-US" sz="3000" b="1" dirty="0"/>
          </a:p>
        </p:txBody>
      </p:sp>
      <p:sp>
        <p:nvSpPr>
          <p:cNvPr id="5" name="TextBox 4"/>
          <p:cNvSpPr txBox="1"/>
          <p:nvPr/>
        </p:nvSpPr>
        <p:spPr>
          <a:xfrm rot="16200000">
            <a:off x="114300" y="3238500"/>
            <a:ext cx="1371600" cy="381000"/>
          </a:xfrm>
          <a:prstGeom prst="rect">
            <a:avLst/>
          </a:prstGeom>
          <a:noFill/>
        </p:spPr>
        <p:txBody>
          <a:bodyPr wrap="square" rtlCol="0">
            <a:spAutoFit/>
          </a:bodyPr>
          <a:lstStyle/>
          <a:p>
            <a:r>
              <a:rPr lang="en-US" b="1" dirty="0" smtClean="0"/>
              <a:t>Percent</a:t>
            </a:r>
            <a:endParaRPr lang="en-US" b="1"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668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802547"/>
            <a:ext cx="830897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6088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90600"/>
            <a:ext cx="7924800" cy="1569660"/>
          </a:xfrm>
          <a:prstGeom prst="rect">
            <a:avLst/>
          </a:prstGeom>
        </p:spPr>
        <p:txBody>
          <a:bodyPr wrap="square">
            <a:spAutoFit/>
          </a:bodyPr>
          <a:lstStyle/>
          <a:p>
            <a:pPr algn="ctr"/>
            <a:r>
              <a:rPr lang="en-US" sz="2400" b="1" dirty="0">
                <a:latin typeface="Arial" charset="0"/>
                <a:ea typeface="ＭＳ Ｐゴシック" pitchFamily="34" charset="-128"/>
                <a:cs typeface="Arial" charset="0"/>
              </a:rPr>
              <a:t>Percent of </a:t>
            </a:r>
            <a:r>
              <a:rPr lang="en-US" sz="2400" b="1" dirty="0" smtClean="0">
                <a:latin typeface="Arial" charset="0"/>
                <a:ea typeface="ＭＳ Ｐゴシック" pitchFamily="34" charset="-128"/>
                <a:cs typeface="Arial" charset="0"/>
              </a:rPr>
              <a:t>2012 </a:t>
            </a:r>
            <a:r>
              <a:rPr lang="en-US" sz="2400" b="1" dirty="0">
                <a:latin typeface="Arial" charset="0"/>
                <a:ea typeface="ＭＳ Ｐゴシック" pitchFamily="34" charset="-128"/>
                <a:cs typeface="Arial" charset="0"/>
              </a:rPr>
              <a:t>ACT-Tested Graduates Immediately Enrolling into College the Fall Following High School Graduation by Number of ACT College Readiness Benchmarks Attained and Race/Ethnicity</a:t>
            </a:r>
            <a:endParaRPr lang="en-US" sz="2400" b="1" dirty="0"/>
          </a:p>
        </p:txBody>
      </p:sp>
      <p:sp>
        <p:nvSpPr>
          <p:cNvPr id="7" name="TextBox 6"/>
          <p:cNvSpPr txBox="1"/>
          <p:nvPr/>
        </p:nvSpPr>
        <p:spPr>
          <a:xfrm rot="16200000">
            <a:off x="311348" y="4139685"/>
            <a:ext cx="1028700" cy="369332"/>
          </a:xfrm>
          <a:prstGeom prst="rect">
            <a:avLst/>
          </a:prstGeom>
          <a:noFill/>
        </p:spPr>
        <p:txBody>
          <a:bodyPr wrap="square" rtlCol="0">
            <a:spAutoFit/>
          </a:bodyPr>
          <a:lstStyle/>
          <a:p>
            <a:r>
              <a:rPr lang="en-US" b="1" dirty="0" smtClean="0"/>
              <a:t>Percent</a:t>
            </a:r>
            <a:endParaRPr lang="en-US" b="1"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668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hart 7"/>
          <p:cNvGraphicFramePr/>
          <p:nvPr>
            <p:extLst>
              <p:ext uri="{D42A27DB-BD31-4B8C-83A1-F6EECF244321}">
                <p14:modId xmlns:p14="http://schemas.microsoft.com/office/powerpoint/2010/main" val="2222634830"/>
              </p:ext>
            </p:extLst>
          </p:nvPr>
        </p:nvGraphicFramePr>
        <p:xfrm>
          <a:off x="838200" y="2560260"/>
          <a:ext cx="79248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9730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85800" y="1066800"/>
            <a:ext cx="7948612" cy="1138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lnSpc>
                <a:spcPts val="4200"/>
              </a:lnSpc>
              <a:spcBef>
                <a:spcPts val="600"/>
              </a:spcBef>
              <a:buNone/>
              <a:defRPr sz="4000" kern="1200">
                <a:solidFill>
                  <a:srgbClr val="002D62"/>
                </a:solidFill>
                <a:latin typeface="Arial Rounded MT Bold"/>
                <a:ea typeface="+mj-ea"/>
                <a:cs typeface="Arial Rounded MT Bold"/>
              </a:defRPr>
            </a:lvl1pPr>
          </a:lstStyle>
          <a:p>
            <a:r>
              <a:rPr lang="en-US" sz="2800" b="1" dirty="0" smtClean="0">
                <a:latin typeface="Arial" charset="0"/>
                <a:ea typeface="ＭＳ Ｐゴシック" pitchFamily="34" charset="-128"/>
                <a:cs typeface="Arial" charset="0"/>
              </a:rPr>
              <a:t>Educational progression of 2009 high school graduating class by race/ethnicity</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2205038"/>
            <a:ext cx="7720012" cy="4592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309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bwMode="auto">
          <a:xfrm>
            <a:off x="2133600" y="1676400"/>
            <a:ext cx="6858000" cy="4189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l"/>
            <a:r>
              <a:rPr lang="en-US" sz="2800" b="1" dirty="0" smtClean="0">
                <a:latin typeface="Arial" charset="0"/>
                <a:ea typeface="ＭＳ Ｐゴシック" pitchFamily="34" charset="-128"/>
                <a:cs typeface="Arial" charset="0"/>
              </a:rPr>
              <a:t>                 Agenda</a:t>
            </a:r>
            <a:br>
              <a:rPr lang="en-US" sz="2800" b="1" dirty="0" smtClean="0">
                <a:latin typeface="Arial" charset="0"/>
                <a:ea typeface="ＭＳ Ｐゴシック" pitchFamily="34" charset="-128"/>
                <a:cs typeface="Arial" charset="0"/>
              </a:rPr>
            </a:br>
            <a:r>
              <a:rPr lang="en-US" sz="2800" b="1" dirty="0" smtClean="0">
                <a:latin typeface="Arial" charset="0"/>
                <a:ea typeface="ＭＳ Ｐゴシック" pitchFamily="34" charset="-128"/>
                <a:cs typeface="Arial" charset="0"/>
              </a:rPr>
              <a:t/>
            </a:r>
            <a:br>
              <a:rPr lang="en-US" sz="2800" b="1" dirty="0" smtClean="0">
                <a:latin typeface="Arial" charset="0"/>
                <a:ea typeface="ＭＳ Ｐゴシック" pitchFamily="34" charset="-128"/>
                <a:cs typeface="Arial" charset="0"/>
              </a:rPr>
            </a:br>
            <a:r>
              <a:rPr lang="en-US" sz="2800" dirty="0" smtClean="0">
                <a:latin typeface="Arial" charset="0"/>
                <a:ea typeface="ＭＳ Ｐゴシック" pitchFamily="34" charset="-128"/>
                <a:cs typeface="Arial" charset="0"/>
              </a:rPr>
              <a:t>- About ACT</a:t>
            </a:r>
            <a:br>
              <a:rPr lang="en-US" sz="2800" dirty="0" smtClean="0">
                <a:latin typeface="Arial" charset="0"/>
                <a:ea typeface="ＭＳ Ｐゴシック" pitchFamily="34" charset="-128"/>
                <a:cs typeface="Arial" charset="0"/>
              </a:rPr>
            </a:br>
            <a:r>
              <a:rPr lang="en-US" sz="2800" dirty="0" smtClean="0">
                <a:latin typeface="Arial" charset="0"/>
                <a:ea typeface="ＭＳ Ｐゴシック" pitchFamily="34" charset="-128"/>
                <a:cs typeface="Arial" charset="0"/>
              </a:rPr>
              <a:t>- Findings of 2014 report – National</a:t>
            </a:r>
            <a:br>
              <a:rPr lang="en-US" sz="2800" dirty="0" smtClean="0">
                <a:latin typeface="Arial" charset="0"/>
                <a:ea typeface="ＭＳ Ｐゴシック" pitchFamily="34" charset="-128"/>
                <a:cs typeface="Arial" charset="0"/>
              </a:rPr>
            </a:br>
            <a:r>
              <a:rPr lang="en-US" sz="2800" dirty="0" smtClean="0">
                <a:latin typeface="Arial" charset="0"/>
                <a:ea typeface="ＭＳ Ｐゴシック" pitchFamily="34" charset="-128"/>
                <a:cs typeface="Arial" charset="0"/>
              </a:rPr>
              <a:t>- Trends of Hispanic students</a:t>
            </a:r>
            <a:br>
              <a:rPr lang="en-US" sz="2800" dirty="0" smtClean="0">
                <a:latin typeface="Arial" charset="0"/>
                <a:ea typeface="ＭＳ Ｐゴシック" pitchFamily="34" charset="-128"/>
                <a:cs typeface="Arial" charset="0"/>
              </a:rPr>
            </a:br>
            <a:r>
              <a:rPr lang="en-US" sz="2800" dirty="0" smtClean="0">
                <a:latin typeface="Arial" charset="0"/>
                <a:ea typeface="ＭＳ Ｐゴシック" pitchFamily="34" charset="-128"/>
                <a:cs typeface="Arial" charset="0"/>
              </a:rPr>
              <a:t>- First Generation Students report</a:t>
            </a:r>
            <a:br>
              <a:rPr lang="en-US" sz="2800" dirty="0" smtClean="0">
                <a:latin typeface="Arial" charset="0"/>
                <a:ea typeface="ＭＳ Ｐゴシック" pitchFamily="34" charset="-128"/>
                <a:cs typeface="Arial" charset="0"/>
              </a:rPr>
            </a:br>
            <a:r>
              <a:rPr lang="en-US" sz="2800" dirty="0" smtClean="0">
                <a:latin typeface="Arial" charset="0"/>
                <a:ea typeface="ＭＳ Ｐゴシック" pitchFamily="34" charset="-128"/>
                <a:cs typeface="Arial" charset="0"/>
              </a:rPr>
              <a:t>- Resources available</a:t>
            </a:r>
            <a:br>
              <a:rPr lang="en-US" sz="2800" dirty="0" smtClean="0">
                <a:latin typeface="Arial" charset="0"/>
                <a:ea typeface="ＭＳ Ｐゴシック" pitchFamily="34" charset="-128"/>
                <a:cs typeface="Arial" charset="0"/>
              </a:rPr>
            </a:br>
            <a:r>
              <a:rPr lang="en-US" sz="2800" dirty="0" smtClean="0">
                <a:latin typeface="Arial" charset="0"/>
                <a:ea typeface="ＭＳ Ｐゴシック" pitchFamily="34" charset="-128"/>
                <a:cs typeface="Arial" charset="0"/>
              </a:rPr>
              <a:t>- Q&amp;A</a:t>
            </a:r>
            <a:r>
              <a:rPr lang="en-US" sz="2800" b="1" dirty="0" smtClean="0">
                <a:latin typeface="Arial" charset="0"/>
                <a:ea typeface="ＭＳ Ｐゴシック" pitchFamily="34" charset="-128"/>
                <a:cs typeface="Arial" charset="0"/>
              </a:rPr>
              <a:t/>
            </a:r>
            <a:br>
              <a:rPr lang="en-US" sz="2800" b="1" dirty="0" smtClean="0">
                <a:latin typeface="Arial" charset="0"/>
                <a:ea typeface="ＭＳ Ｐゴシック" pitchFamily="34" charset="-128"/>
                <a:cs typeface="Arial" charset="0"/>
              </a:rPr>
            </a:br>
            <a:r>
              <a:rPr lang="en-US" sz="2800" b="1" dirty="0" smtClean="0">
                <a:latin typeface="Arial" charset="0"/>
                <a:ea typeface="ＭＳ Ｐゴシック" pitchFamily="34" charset="-128"/>
                <a:cs typeface="Arial" charset="0"/>
              </a:rPr>
              <a:t/>
            </a:r>
            <a:br>
              <a:rPr lang="en-US" sz="2800" b="1" dirty="0" smtClean="0">
                <a:latin typeface="Arial" charset="0"/>
                <a:ea typeface="ＭＳ Ｐゴシック" pitchFamily="34" charset="-128"/>
                <a:cs typeface="Arial" charset="0"/>
              </a:rPr>
            </a:br>
            <a:r>
              <a:rPr lang="en-US" dirty="0" smtClean="0">
                <a:latin typeface="Arial" charset="0"/>
                <a:ea typeface="ＭＳ Ｐゴシック" pitchFamily="34" charset="-128"/>
                <a:cs typeface="Arial" charset="0"/>
              </a:rPr>
              <a:t>	</a:t>
            </a:r>
            <a:br>
              <a:rPr lang="en-US" dirty="0" smtClean="0">
                <a:latin typeface="Arial" charset="0"/>
                <a:ea typeface="ＭＳ Ｐゴシック" pitchFamily="34" charset="-128"/>
                <a:cs typeface="Arial" charset="0"/>
              </a:rPr>
            </a:br>
            <a:r>
              <a:rPr lang="en-US" dirty="0" smtClean="0">
                <a:latin typeface="Arial" charset="0"/>
                <a:ea typeface="ＭＳ Ｐゴシック" pitchFamily="34" charset="-128"/>
                <a:cs typeface="Arial" charset="0"/>
              </a:rPr>
              <a:t/>
            </a:r>
            <a:br>
              <a:rPr lang="en-US" dirty="0" smtClean="0">
                <a:latin typeface="Arial" charset="0"/>
                <a:ea typeface="ＭＳ Ｐゴシック" pitchFamily="34" charset="-128"/>
                <a:cs typeface="Arial" charset="0"/>
              </a:rPr>
            </a:br>
            <a:endParaRPr lang="en-US" dirty="0" smtClean="0">
              <a:latin typeface="Arial" charset="0"/>
              <a:ea typeface="ＭＳ Ｐゴシック" pitchFamily="34" charset="-128"/>
              <a:cs typeface="Arial"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6858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8065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idx="1"/>
          </p:nvPr>
        </p:nvSpPr>
        <p:spPr>
          <a:xfrm>
            <a:off x="5257800" y="1233637"/>
            <a:ext cx="3733800" cy="1661963"/>
          </a:xfrm>
          <a:prstGeom prst="rect">
            <a:avLst/>
          </a:prstGeom>
          <a:noFill/>
          <a:ln>
            <a:noFill/>
          </a:ln>
        </p:spPr>
        <p:txBody>
          <a:bodyPr wrap="square" lIns="91425" tIns="91425" rIns="91425" bIns="91425" anchor="ctr" anchorCtr="0">
            <a:spAutoFit/>
          </a:bodyPr>
          <a:lstStyle/>
          <a:p>
            <a:pPr marL="0" marR="0" lvl="0" indent="0" algn="ctr" rtl="0">
              <a:lnSpc>
                <a:spcPct val="100000"/>
              </a:lnSpc>
              <a:spcBef>
                <a:spcPts val="600"/>
              </a:spcBef>
              <a:buNone/>
            </a:pPr>
            <a:r>
              <a:rPr lang="en-US" sz="4800" b="0" i="0" u="none" strike="noStrike" cap="none" baseline="0" dirty="0" smtClean="0">
                <a:solidFill>
                  <a:schemeClr val="tx1">
                    <a:lumMod val="90000"/>
                    <a:lumOff val="10000"/>
                  </a:schemeClr>
                </a:solidFill>
                <a:latin typeface="Arial"/>
                <a:ea typeface="Arial"/>
                <a:cs typeface="Arial"/>
                <a:sym typeface="Arial"/>
              </a:rPr>
              <a:t>About </a:t>
            </a:r>
            <a:r>
              <a:rPr lang="en-US" sz="4800" b="0" i="1" u="none" strike="noStrike" cap="none" baseline="0" dirty="0" smtClean="0">
                <a:solidFill>
                  <a:schemeClr val="tx1">
                    <a:lumMod val="90000"/>
                    <a:lumOff val="10000"/>
                  </a:schemeClr>
                </a:solidFill>
                <a:latin typeface="Arial"/>
                <a:ea typeface="Arial"/>
                <a:cs typeface="Arial"/>
                <a:sym typeface="Arial"/>
              </a:rPr>
              <a:t>The Condition</a:t>
            </a:r>
            <a:endParaRPr lang="en-US" sz="4800" b="0" i="1" u="none" strike="noStrike" cap="none" baseline="0" dirty="0">
              <a:solidFill>
                <a:schemeClr val="tx1">
                  <a:lumMod val="90000"/>
                  <a:lumOff val="10000"/>
                </a:schemeClr>
              </a:solidFill>
              <a:latin typeface="Arial"/>
              <a:ea typeface="Arial"/>
              <a:cs typeface="Arial"/>
              <a:sym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51140"/>
            <a:ext cx="3733800" cy="247534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52400"/>
            <a:ext cx="4976133" cy="640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12192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7191240"/>
      </p:ext>
    </p:extLst>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0075" y="800100"/>
            <a:ext cx="8220021" cy="685799"/>
          </a:xfrm>
        </p:spPr>
        <p:txBody>
          <a:bodyPr>
            <a:normAutofit/>
          </a:bodyPr>
          <a:lstStyle/>
          <a:p>
            <a:r>
              <a:rPr lang="en-US" sz="3600" b="1" dirty="0" smtClean="0">
                <a:solidFill>
                  <a:schemeClr val="tx1">
                    <a:lumMod val="90000"/>
                    <a:lumOff val="10000"/>
                  </a:schemeClr>
                </a:solidFill>
              </a:rPr>
              <a:t>College Readiness – Report Basics</a:t>
            </a:r>
          </a:p>
        </p:txBody>
      </p:sp>
      <p:sp>
        <p:nvSpPr>
          <p:cNvPr id="41987" name="Rectangle 3"/>
          <p:cNvSpPr>
            <a:spLocks noGrp="1" noChangeArrowheads="1"/>
          </p:cNvSpPr>
          <p:nvPr>
            <p:ph idx="1"/>
          </p:nvPr>
        </p:nvSpPr>
        <p:spPr>
          <a:xfrm>
            <a:off x="609600" y="1676400"/>
            <a:ext cx="8229600" cy="5326380"/>
          </a:xfrm>
        </p:spPr>
        <p:txBody>
          <a:bodyPr>
            <a:normAutofit lnSpcReduction="10000"/>
          </a:bodyPr>
          <a:lstStyle/>
          <a:p>
            <a:r>
              <a:rPr lang="en-US" sz="2800" b="1" dirty="0"/>
              <a:t>First-generation students</a:t>
            </a:r>
          </a:p>
          <a:p>
            <a:pPr lvl="1"/>
            <a:r>
              <a:rPr lang="en-US" sz="2800" dirty="0"/>
              <a:t>Within the report = </a:t>
            </a:r>
            <a:r>
              <a:rPr lang="en-US" sz="2800" dirty="0" smtClean="0"/>
              <a:t>parent(s) </a:t>
            </a:r>
            <a:r>
              <a:rPr lang="en-US" sz="2800" dirty="0"/>
              <a:t>did not </a:t>
            </a:r>
            <a:r>
              <a:rPr lang="en-US" sz="2800" b="1" u="sng" dirty="0"/>
              <a:t>enroll</a:t>
            </a:r>
            <a:r>
              <a:rPr lang="en-US" sz="2800" dirty="0"/>
              <a:t> in postsecondary education</a:t>
            </a:r>
          </a:p>
          <a:p>
            <a:pPr lvl="1"/>
            <a:r>
              <a:rPr lang="en-US" sz="2800" dirty="0"/>
              <a:t>COE = parent(s) did not </a:t>
            </a:r>
            <a:r>
              <a:rPr lang="en-US" sz="2800" b="1" u="sng" dirty="0"/>
              <a:t>complete</a:t>
            </a:r>
            <a:r>
              <a:rPr lang="en-US" sz="2800" dirty="0"/>
              <a:t> a B.A</a:t>
            </a:r>
            <a:r>
              <a:rPr lang="en-US" sz="2800" dirty="0" smtClean="0"/>
              <a:t>.</a:t>
            </a:r>
          </a:p>
          <a:p>
            <a:pPr lvl="1"/>
            <a:endParaRPr lang="en-US" sz="2800" dirty="0"/>
          </a:p>
          <a:p>
            <a:r>
              <a:rPr lang="en-US" sz="2800" dirty="0" smtClean="0"/>
              <a:t>335,711 first-generation students (19%)</a:t>
            </a:r>
          </a:p>
          <a:p>
            <a:pPr lvl="1"/>
            <a:r>
              <a:rPr lang="en-US" sz="2600" dirty="0" smtClean="0"/>
              <a:t>1.8M overall</a:t>
            </a:r>
          </a:p>
          <a:p>
            <a:pPr lvl="1"/>
            <a:r>
              <a:rPr lang="en-US" sz="2600" dirty="0"/>
              <a:t>c</a:t>
            </a:r>
            <a:r>
              <a:rPr lang="en-US" sz="2600" dirty="0" smtClean="0"/>
              <a:t>ensus testing in about 11 states</a:t>
            </a:r>
          </a:p>
          <a:p>
            <a:pPr lvl="1"/>
            <a:r>
              <a:rPr lang="en-US" sz="2600" dirty="0" smtClean="0"/>
              <a:t>54% of 2013 high school grads</a:t>
            </a:r>
          </a:p>
          <a:p>
            <a:pPr marL="76200" indent="0">
              <a:buNone/>
            </a:pPr>
            <a:endParaRPr lang="en-US" sz="2800" dirty="0"/>
          </a:p>
          <a:p>
            <a:r>
              <a:rPr lang="en-US" sz="2800" dirty="0" smtClean="0"/>
              <a:t>College Readiness Benchmark attainment</a:t>
            </a:r>
          </a:p>
          <a:p>
            <a:pPr lvl="1"/>
            <a:endParaRPr lang="en-US"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2192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99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685800" y="286613"/>
            <a:ext cx="7696200" cy="685800"/>
          </a:xfrm>
        </p:spPr>
        <p:txBody>
          <a:bodyPr>
            <a:normAutofit/>
          </a:bodyPr>
          <a:lstStyle/>
          <a:p>
            <a:r>
              <a:rPr lang="en-US" sz="3200" b="1" dirty="0" smtClean="0">
                <a:solidFill>
                  <a:schemeClr val="tx1">
                    <a:lumMod val="90000"/>
                    <a:lumOff val="10000"/>
                  </a:schemeClr>
                </a:solidFill>
              </a:rPr>
              <a:t>Educational Aspirations</a:t>
            </a:r>
            <a:endParaRPr lang="en-US" sz="3200" b="1" dirty="0">
              <a:solidFill>
                <a:schemeClr val="tx1">
                  <a:lumMod val="90000"/>
                  <a:lumOff val="10000"/>
                </a:schemeClr>
              </a:solidFill>
            </a:endParaRPr>
          </a:p>
        </p:txBody>
      </p:sp>
      <p:sp>
        <p:nvSpPr>
          <p:cNvPr id="6" name="TextBox 5"/>
          <p:cNvSpPr txBox="1"/>
          <p:nvPr/>
        </p:nvSpPr>
        <p:spPr>
          <a:xfrm>
            <a:off x="5791200" y="1096861"/>
            <a:ext cx="2895600" cy="923330"/>
          </a:xfrm>
          <a:prstGeom prst="rect">
            <a:avLst/>
          </a:prstGeom>
          <a:noFill/>
        </p:spPr>
        <p:txBody>
          <a:bodyPr wrap="square" rtlCol="0">
            <a:spAutoFit/>
          </a:bodyPr>
          <a:lstStyle/>
          <a:p>
            <a:r>
              <a:rPr lang="en-US" sz="1800" b="1" dirty="0" smtClean="0">
                <a:solidFill>
                  <a:schemeClr val="tx1">
                    <a:lumMod val="90000"/>
                    <a:lumOff val="10000"/>
                  </a:schemeClr>
                </a:solidFill>
              </a:rPr>
              <a:t>94% of </a:t>
            </a:r>
            <a:r>
              <a:rPr lang="en-US" sz="1800" b="1" dirty="0">
                <a:solidFill>
                  <a:schemeClr val="tx1">
                    <a:lumMod val="90000"/>
                    <a:lumOff val="10000"/>
                  </a:schemeClr>
                </a:solidFill>
              </a:rPr>
              <a:t>“first-generation” students aspire to earn postsecondary degrees</a:t>
            </a:r>
          </a:p>
        </p:txBody>
      </p:sp>
      <p:pic>
        <p:nvPicPr>
          <p:cNvPr id="1026" name="Picture 2" descr="C:\Users\garciaj\AppData\Local\Microsoft\Windows\Temporary Internet Files\Content.IE5\1S0ATVR6\MC90043466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2338" y="932827"/>
            <a:ext cx="408862" cy="568223"/>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8768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Chart 6"/>
          <p:cNvGraphicFramePr>
            <a:graphicFrameLocks/>
          </p:cNvGraphicFramePr>
          <p:nvPr>
            <p:extLst>
              <p:ext uri="{D42A27DB-BD31-4B8C-83A1-F6EECF244321}">
                <p14:modId xmlns:p14="http://schemas.microsoft.com/office/powerpoint/2010/main" val="2431913391"/>
              </p:ext>
            </p:extLst>
          </p:nvPr>
        </p:nvGraphicFramePr>
        <p:xfrm>
          <a:off x="533400" y="1143000"/>
          <a:ext cx="8153400" cy="5181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88323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14400" y="304800"/>
            <a:ext cx="7696200" cy="685800"/>
          </a:xfrm>
        </p:spPr>
        <p:txBody>
          <a:bodyPr>
            <a:normAutofit/>
          </a:bodyPr>
          <a:lstStyle/>
          <a:p>
            <a:r>
              <a:rPr lang="en-US" sz="3200" b="1" dirty="0" smtClean="0">
                <a:solidFill>
                  <a:schemeClr val="tx1">
                    <a:lumMod val="90000"/>
                    <a:lumOff val="10000"/>
                  </a:schemeClr>
                </a:solidFill>
              </a:rPr>
              <a:t>College Readiness Benchmark Attainment</a:t>
            </a:r>
            <a:endParaRPr lang="en-US" sz="3200" b="1" dirty="0">
              <a:solidFill>
                <a:schemeClr val="tx1">
                  <a:lumMod val="90000"/>
                  <a:lumOff val="10000"/>
                </a:schemeClr>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9530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hart 5"/>
          <p:cNvGraphicFramePr>
            <a:graphicFrameLocks/>
          </p:cNvGraphicFramePr>
          <p:nvPr>
            <p:extLst>
              <p:ext uri="{D42A27DB-BD31-4B8C-83A1-F6EECF244321}">
                <p14:modId xmlns:p14="http://schemas.microsoft.com/office/powerpoint/2010/main" val="4189573184"/>
              </p:ext>
            </p:extLst>
          </p:nvPr>
        </p:nvGraphicFramePr>
        <p:xfrm>
          <a:off x="609600" y="1143000"/>
          <a:ext cx="8229600" cy="518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38703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762000" y="304800"/>
            <a:ext cx="7696200" cy="685800"/>
          </a:xfrm>
        </p:spPr>
        <p:txBody>
          <a:bodyPr>
            <a:normAutofit/>
          </a:bodyPr>
          <a:lstStyle/>
          <a:p>
            <a:r>
              <a:rPr lang="en-US" sz="3200" b="1" dirty="0" smtClean="0">
                <a:solidFill>
                  <a:schemeClr val="tx1">
                    <a:lumMod val="90000"/>
                    <a:lumOff val="10000"/>
                  </a:schemeClr>
                </a:solidFill>
              </a:rPr>
              <a:t>CRB Attainment &amp; Near Attainment</a:t>
            </a:r>
            <a:endParaRPr lang="en-US" sz="3200" b="1" dirty="0">
              <a:solidFill>
                <a:schemeClr val="tx1">
                  <a:lumMod val="90000"/>
                  <a:lumOff val="10000"/>
                </a:schemeClr>
              </a:solidFill>
            </a:endParaRPr>
          </a:p>
        </p:txBody>
      </p:sp>
      <p:graphicFrame>
        <p:nvGraphicFramePr>
          <p:cNvPr id="6" name="Chart 5"/>
          <p:cNvGraphicFramePr>
            <a:graphicFrameLocks/>
          </p:cNvGraphicFramePr>
          <p:nvPr>
            <p:extLst>
              <p:ext uri="{D42A27DB-BD31-4B8C-83A1-F6EECF244321}">
                <p14:modId xmlns:p14="http://schemas.microsoft.com/office/powerpoint/2010/main" val="1190725723"/>
              </p:ext>
            </p:extLst>
          </p:nvPr>
        </p:nvGraphicFramePr>
        <p:xfrm>
          <a:off x="304800" y="1066800"/>
          <a:ext cx="8763000" cy="5105399"/>
        </p:xfrm>
        <a:graphic>
          <a:graphicData uri="http://schemas.openxmlformats.org/drawingml/2006/chart">
            <c:chart xmlns:c="http://schemas.openxmlformats.org/drawingml/2006/chart" xmlns:r="http://schemas.openxmlformats.org/officeDocument/2006/relationships" r:id="rId3"/>
          </a:graphicData>
        </a:graphic>
      </p:graphicFrame>
      <p:pic>
        <p:nvPicPr>
          <p:cNvPr id="225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876800"/>
            <a:ext cx="4329113"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4808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761002037"/>
              </p:ext>
            </p:extLst>
          </p:nvPr>
        </p:nvGraphicFramePr>
        <p:xfrm>
          <a:off x="6019800" y="914400"/>
          <a:ext cx="3238500" cy="1905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idx="4294967295"/>
          </p:nvPr>
        </p:nvSpPr>
        <p:spPr>
          <a:xfrm>
            <a:off x="609600" y="247650"/>
            <a:ext cx="7696200" cy="685800"/>
          </a:xfrm>
        </p:spPr>
        <p:txBody>
          <a:bodyPr/>
          <a:lstStyle/>
          <a:p>
            <a:r>
              <a:rPr lang="en-US" sz="2800" b="1" dirty="0" smtClean="0"/>
              <a:t># of CRBs Attained</a:t>
            </a:r>
            <a:endParaRPr lang="en-US" sz="2800" b="1" dirty="0"/>
          </a:p>
        </p:txBody>
      </p:sp>
      <p:sp>
        <p:nvSpPr>
          <p:cNvPr id="2" name="TextBox 1"/>
          <p:cNvSpPr txBox="1"/>
          <p:nvPr/>
        </p:nvSpPr>
        <p:spPr>
          <a:xfrm>
            <a:off x="2057400" y="1219200"/>
            <a:ext cx="3276600" cy="400110"/>
          </a:xfrm>
          <a:prstGeom prst="rect">
            <a:avLst/>
          </a:prstGeom>
          <a:noFill/>
        </p:spPr>
        <p:txBody>
          <a:bodyPr wrap="square" rtlCol="0">
            <a:spAutoFit/>
          </a:bodyPr>
          <a:lstStyle/>
          <a:p>
            <a:pPr>
              <a:defRPr lang="en-US" sz="1800" b="0" i="0" u="none" strike="noStrike" kern="1200" baseline="0">
                <a:solidFill>
                  <a:srgbClr val="002D62"/>
                </a:solidFill>
                <a:latin typeface="+mn-lt"/>
                <a:ea typeface="+mn-ea"/>
                <a:cs typeface="+mn-cs"/>
              </a:defRPr>
            </a:pPr>
            <a:r>
              <a:rPr lang="en-US" sz="2000" kern="1200" dirty="0">
                <a:solidFill>
                  <a:srgbClr val="002D62"/>
                </a:solidFill>
                <a:latin typeface="+mn-lt"/>
                <a:ea typeface="+mn-ea"/>
                <a:cs typeface="+mn-cs"/>
              </a:rPr>
              <a:t>1st Generation</a:t>
            </a:r>
          </a:p>
        </p:txBody>
      </p:sp>
      <p:sp>
        <p:nvSpPr>
          <p:cNvPr id="10" name="TextBox 9"/>
          <p:cNvSpPr txBox="1"/>
          <p:nvPr/>
        </p:nvSpPr>
        <p:spPr>
          <a:xfrm>
            <a:off x="6934200" y="866745"/>
            <a:ext cx="1905000" cy="400110"/>
          </a:xfrm>
          <a:prstGeom prst="rect">
            <a:avLst/>
          </a:prstGeom>
          <a:noFill/>
        </p:spPr>
        <p:txBody>
          <a:bodyPr wrap="square" rtlCol="0">
            <a:spAutoFit/>
          </a:bodyPr>
          <a:lstStyle/>
          <a:p>
            <a:pPr algn="ctr">
              <a:defRPr lang="en-US" sz="1800" b="0" i="0" u="none" strike="noStrike" kern="1200" baseline="0">
                <a:solidFill>
                  <a:srgbClr val="002D62"/>
                </a:solidFill>
                <a:latin typeface="+mn-lt"/>
                <a:ea typeface="+mn-ea"/>
                <a:cs typeface="+mn-cs"/>
              </a:defRPr>
            </a:pPr>
            <a:r>
              <a:rPr lang="en-US" sz="2000" kern="1200" dirty="0" smtClean="0">
                <a:solidFill>
                  <a:srgbClr val="002D62"/>
                </a:solidFill>
                <a:latin typeface="+mn-lt"/>
                <a:ea typeface="+mn-ea"/>
                <a:cs typeface="+mn-cs"/>
              </a:rPr>
              <a:t>All Students</a:t>
            </a:r>
            <a:endParaRPr lang="en-US" sz="2000" kern="1200" dirty="0">
              <a:solidFill>
                <a:srgbClr val="002D62"/>
              </a:solidFill>
              <a:latin typeface="+mn-lt"/>
              <a:ea typeface="+mn-ea"/>
              <a:cs typeface="+mn-cs"/>
            </a:endParaRPr>
          </a:p>
        </p:txBody>
      </p:sp>
      <p:graphicFrame>
        <p:nvGraphicFramePr>
          <p:cNvPr id="8" name="Chart 7"/>
          <p:cNvGraphicFramePr>
            <a:graphicFrameLocks/>
          </p:cNvGraphicFramePr>
          <p:nvPr>
            <p:extLst>
              <p:ext uri="{D42A27DB-BD31-4B8C-83A1-F6EECF244321}">
                <p14:modId xmlns:p14="http://schemas.microsoft.com/office/powerpoint/2010/main" val="3071912961"/>
              </p:ext>
            </p:extLst>
          </p:nvPr>
        </p:nvGraphicFramePr>
        <p:xfrm>
          <a:off x="533400" y="1066800"/>
          <a:ext cx="7162800" cy="533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2551582056"/>
              </p:ext>
            </p:extLst>
          </p:nvPr>
        </p:nvGraphicFramePr>
        <p:xfrm>
          <a:off x="6172200" y="1066800"/>
          <a:ext cx="3238500" cy="1905000"/>
        </p:xfrm>
        <a:graphic>
          <a:graphicData uri="http://schemas.openxmlformats.org/drawingml/2006/chart">
            <c:chart xmlns:c="http://schemas.openxmlformats.org/drawingml/2006/chart" xmlns:r="http://schemas.openxmlformats.org/officeDocument/2006/relationships" r:id="rId5"/>
          </a:graphicData>
        </a:graphic>
      </p:graphicFrame>
      <p:pic>
        <p:nvPicPr>
          <p:cNvPr id="2355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953000"/>
            <a:ext cx="4329113"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2745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0"/>
            <a:ext cx="8153400" cy="868363"/>
          </a:xfrm>
        </p:spPr>
        <p:txBody>
          <a:bodyPr/>
          <a:lstStyle/>
          <a:p>
            <a:pPr algn="l" eaLnBrk="1" hangingPunct="1"/>
            <a:r>
              <a:rPr lang="en-US" sz="3600" b="1" dirty="0" smtClean="0">
                <a:solidFill>
                  <a:schemeClr val="tx1">
                    <a:lumMod val="90000"/>
                    <a:lumOff val="10000"/>
                  </a:schemeClr>
                </a:solidFill>
              </a:rPr>
              <a:t>It is important to remember…</a:t>
            </a:r>
          </a:p>
        </p:txBody>
      </p:sp>
      <p:sp>
        <p:nvSpPr>
          <p:cNvPr id="32771" name="Rectangle 3"/>
          <p:cNvSpPr>
            <a:spLocks noGrp="1" noChangeArrowheads="1"/>
          </p:cNvSpPr>
          <p:nvPr>
            <p:ph idx="1"/>
          </p:nvPr>
        </p:nvSpPr>
        <p:spPr>
          <a:xfrm>
            <a:off x="991364" y="1524000"/>
            <a:ext cx="8254207" cy="6248400"/>
          </a:xfrm>
        </p:spPr>
        <p:txBody>
          <a:bodyPr/>
          <a:lstStyle/>
          <a:p>
            <a:pPr marL="0" indent="0">
              <a:spcBef>
                <a:spcPct val="25000"/>
              </a:spcBef>
              <a:buNone/>
            </a:pPr>
            <a:r>
              <a:rPr lang="en-US" sz="2800" dirty="0" smtClean="0"/>
              <a:t>What </a:t>
            </a:r>
            <a:r>
              <a:rPr lang="en-US" sz="2800" dirty="0"/>
              <a:t>we have learned together through this study is important for a greater understanding </a:t>
            </a:r>
            <a:r>
              <a:rPr lang="en-US" sz="2800" dirty="0" smtClean="0"/>
              <a:t>of first-generation </a:t>
            </a:r>
            <a:r>
              <a:rPr lang="en-US" sz="2800" dirty="0"/>
              <a:t>students. </a:t>
            </a:r>
            <a:endParaRPr lang="en-US" sz="2800" dirty="0" smtClean="0"/>
          </a:p>
          <a:p>
            <a:pPr marL="0" indent="0">
              <a:spcBef>
                <a:spcPct val="25000"/>
              </a:spcBef>
              <a:buNone/>
            </a:pPr>
            <a:r>
              <a:rPr lang="en-US" sz="2800" dirty="0" smtClean="0"/>
              <a:t>Yes</a:t>
            </a:r>
            <a:r>
              <a:rPr lang="en-US" sz="2800" dirty="0"/>
              <a:t>, many such students face multiple challenges to their </a:t>
            </a:r>
            <a:r>
              <a:rPr lang="en-US" sz="2800" dirty="0" smtClean="0"/>
              <a:t>academic success</a:t>
            </a:r>
            <a:r>
              <a:rPr lang="en-US" sz="2800" dirty="0"/>
              <a:t>. </a:t>
            </a:r>
            <a:endParaRPr lang="en-US" sz="2800" dirty="0" smtClean="0"/>
          </a:p>
          <a:p>
            <a:pPr marL="0" indent="0">
              <a:spcBef>
                <a:spcPct val="25000"/>
              </a:spcBef>
              <a:buNone/>
            </a:pPr>
            <a:r>
              <a:rPr lang="en-US" sz="2800" dirty="0" smtClean="0"/>
              <a:t>And</a:t>
            </a:r>
            <a:r>
              <a:rPr lang="en-US" sz="2800" dirty="0"/>
              <a:t>, yes, many are not as academically ready for college as they need to be.</a:t>
            </a:r>
            <a:endParaRPr lang="en-US" sz="2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69" y="1552575"/>
            <a:ext cx="4079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03" y="4038599"/>
            <a:ext cx="4079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33" y="2976975"/>
            <a:ext cx="4079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800600"/>
            <a:ext cx="4329113"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855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0"/>
            <a:ext cx="8153400" cy="868363"/>
          </a:xfrm>
        </p:spPr>
        <p:txBody>
          <a:bodyPr/>
          <a:lstStyle/>
          <a:p>
            <a:pPr algn="l" eaLnBrk="1" hangingPunct="1"/>
            <a:r>
              <a:rPr lang="en-US" sz="3600" b="1" dirty="0" smtClean="0">
                <a:solidFill>
                  <a:schemeClr val="tx1">
                    <a:lumMod val="90000"/>
                    <a:lumOff val="10000"/>
                  </a:schemeClr>
                </a:solidFill>
              </a:rPr>
              <a:t>It is important to remember…</a:t>
            </a:r>
          </a:p>
        </p:txBody>
      </p:sp>
      <p:sp>
        <p:nvSpPr>
          <p:cNvPr id="32771" name="Rectangle 3"/>
          <p:cNvSpPr>
            <a:spLocks noGrp="1" noChangeArrowheads="1"/>
          </p:cNvSpPr>
          <p:nvPr>
            <p:ph idx="1"/>
          </p:nvPr>
        </p:nvSpPr>
        <p:spPr>
          <a:xfrm>
            <a:off x="841539" y="1432330"/>
            <a:ext cx="8254207" cy="6248400"/>
          </a:xfrm>
        </p:spPr>
        <p:txBody>
          <a:bodyPr/>
          <a:lstStyle/>
          <a:p>
            <a:pPr marL="0" indent="0">
              <a:spcBef>
                <a:spcPct val="25000"/>
              </a:spcBef>
              <a:buNone/>
            </a:pPr>
            <a:r>
              <a:rPr lang="en-US" sz="2800" dirty="0" smtClean="0"/>
              <a:t>    </a:t>
            </a:r>
          </a:p>
        </p:txBody>
      </p:sp>
      <p:sp>
        <p:nvSpPr>
          <p:cNvPr id="3" name="Rectangle 2"/>
          <p:cNvSpPr/>
          <p:nvPr/>
        </p:nvSpPr>
        <p:spPr>
          <a:xfrm>
            <a:off x="914400" y="1371600"/>
            <a:ext cx="8077200" cy="4832092"/>
          </a:xfrm>
          <a:prstGeom prst="rect">
            <a:avLst/>
          </a:prstGeom>
        </p:spPr>
        <p:txBody>
          <a:bodyPr wrap="square">
            <a:spAutoFit/>
          </a:bodyPr>
          <a:lstStyle/>
          <a:p>
            <a:r>
              <a:rPr lang="en-US" sz="2800" dirty="0">
                <a:solidFill>
                  <a:schemeClr val="tx1">
                    <a:lumMod val="90000"/>
                    <a:lumOff val="10000"/>
                  </a:schemeClr>
                </a:solidFill>
              </a:rPr>
              <a:t>Nearly 94% of ACT-tested first-generation</a:t>
            </a:r>
          </a:p>
          <a:p>
            <a:r>
              <a:rPr lang="en-US" sz="2800" dirty="0">
                <a:solidFill>
                  <a:schemeClr val="tx1">
                    <a:lumMod val="90000"/>
                    <a:lumOff val="10000"/>
                  </a:schemeClr>
                </a:solidFill>
              </a:rPr>
              <a:t>students aspired to earn some form of postsecondary degree</a:t>
            </a:r>
            <a:r>
              <a:rPr lang="en-US" sz="2800" dirty="0" smtClean="0">
                <a:solidFill>
                  <a:schemeClr val="tx1">
                    <a:lumMod val="90000"/>
                    <a:lumOff val="10000"/>
                  </a:schemeClr>
                </a:solidFill>
              </a:rPr>
              <a:t>.</a:t>
            </a:r>
          </a:p>
          <a:p>
            <a:endParaRPr lang="en-US" sz="2800" dirty="0" smtClean="0">
              <a:solidFill>
                <a:schemeClr val="tx1">
                  <a:lumMod val="90000"/>
                  <a:lumOff val="10000"/>
                </a:schemeClr>
              </a:solidFill>
            </a:endParaRPr>
          </a:p>
          <a:p>
            <a:r>
              <a:rPr lang="en-US" sz="2800" dirty="0" smtClean="0">
                <a:solidFill>
                  <a:schemeClr val="tx1">
                    <a:lumMod val="90000"/>
                    <a:lumOff val="10000"/>
                  </a:schemeClr>
                </a:solidFill>
              </a:rPr>
              <a:t>Two </a:t>
            </a:r>
            <a:r>
              <a:rPr lang="en-US" sz="2800" dirty="0">
                <a:solidFill>
                  <a:schemeClr val="tx1">
                    <a:lumMod val="90000"/>
                    <a:lumOff val="10000"/>
                  </a:schemeClr>
                </a:solidFill>
              </a:rPr>
              <a:t>out of three took </a:t>
            </a:r>
            <a:r>
              <a:rPr lang="en-US" sz="2800" dirty="0" smtClean="0">
                <a:solidFill>
                  <a:schemeClr val="tx1">
                    <a:lumMod val="90000"/>
                    <a:lumOff val="10000"/>
                  </a:schemeClr>
                </a:solidFill>
              </a:rPr>
              <a:t>ACT’s recommended </a:t>
            </a:r>
            <a:r>
              <a:rPr lang="en-US" sz="2800" dirty="0">
                <a:solidFill>
                  <a:schemeClr val="tx1">
                    <a:lumMod val="90000"/>
                    <a:lumOff val="10000"/>
                  </a:schemeClr>
                </a:solidFill>
              </a:rPr>
              <a:t>core </a:t>
            </a:r>
            <a:r>
              <a:rPr lang="en-US" sz="2800" dirty="0" smtClean="0">
                <a:solidFill>
                  <a:schemeClr val="tx1">
                    <a:lumMod val="90000"/>
                    <a:lumOff val="10000"/>
                  </a:schemeClr>
                </a:solidFill>
              </a:rPr>
              <a:t>curriculum (four </a:t>
            </a:r>
            <a:r>
              <a:rPr lang="en-US" sz="2800" dirty="0">
                <a:solidFill>
                  <a:schemeClr val="tx1">
                    <a:lumMod val="90000"/>
                    <a:lumOff val="10000"/>
                  </a:schemeClr>
                </a:solidFill>
              </a:rPr>
              <a:t>years of English and three years each </a:t>
            </a:r>
            <a:r>
              <a:rPr lang="en-US" sz="2800" dirty="0" smtClean="0">
                <a:solidFill>
                  <a:schemeClr val="tx1">
                    <a:lumMod val="90000"/>
                    <a:lumOff val="10000"/>
                  </a:schemeClr>
                </a:solidFill>
              </a:rPr>
              <a:t>of math</a:t>
            </a:r>
            <a:r>
              <a:rPr lang="en-US" sz="2800" dirty="0">
                <a:solidFill>
                  <a:schemeClr val="tx1">
                    <a:lumMod val="90000"/>
                    <a:lumOff val="10000"/>
                  </a:schemeClr>
                </a:solidFill>
              </a:rPr>
              <a:t>, science, and social </a:t>
            </a:r>
            <a:r>
              <a:rPr lang="en-US" sz="2800" dirty="0" smtClean="0">
                <a:solidFill>
                  <a:schemeClr val="tx1">
                    <a:lumMod val="90000"/>
                    <a:lumOff val="10000"/>
                  </a:schemeClr>
                </a:solidFill>
              </a:rPr>
              <a:t>studies). </a:t>
            </a:r>
          </a:p>
          <a:p>
            <a:endParaRPr lang="en-US" sz="2800" dirty="0">
              <a:solidFill>
                <a:schemeClr val="tx1">
                  <a:lumMod val="90000"/>
                  <a:lumOff val="10000"/>
                </a:schemeClr>
              </a:solidFill>
            </a:endParaRPr>
          </a:p>
          <a:p>
            <a:r>
              <a:rPr lang="en-US" sz="2800" dirty="0" smtClean="0">
                <a:solidFill>
                  <a:schemeClr val="tx1">
                    <a:lumMod val="90000"/>
                    <a:lumOff val="10000"/>
                  </a:schemeClr>
                </a:solidFill>
              </a:rPr>
              <a:t>And </a:t>
            </a:r>
            <a:r>
              <a:rPr lang="en-US" sz="2800" dirty="0">
                <a:solidFill>
                  <a:schemeClr val="tx1">
                    <a:lumMod val="90000"/>
                    <a:lumOff val="10000"/>
                  </a:schemeClr>
                </a:solidFill>
              </a:rPr>
              <a:t>60% of 8th and 10th graders were on target to </a:t>
            </a:r>
            <a:r>
              <a:rPr lang="en-US" sz="2800" dirty="0" smtClean="0">
                <a:solidFill>
                  <a:schemeClr val="tx1">
                    <a:lumMod val="90000"/>
                    <a:lumOff val="10000"/>
                  </a:schemeClr>
                </a:solidFill>
              </a:rPr>
              <a:t>be academically </a:t>
            </a:r>
            <a:r>
              <a:rPr lang="en-US" sz="2800" dirty="0">
                <a:solidFill>
                  <a:schemeClr val="tx1">
                    <a:lumMod val="90000"/>
                    <a:lumOff val="10000"/>
                  </a:schemeClr>
                </a:solidFill>
              </a:rPr>
              <a:t>prepared for college-level courses in at least one subject.</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1371600"/>
            <a:ext cx="4079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 y="4648200"/>
            <a:ext cx="4079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3105725"/>
            <a:ext cx="407987" cy="56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4876800"/>
            <a:ext cx="4329113"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1722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28</a:t>
            </a:fld>
            <a:endParaRPr lang="en-US" sz="900" b="1" i="0" dirty="0">
              <a:solidFill>
                <a:schemeClr val="bg1"/>
              </a:solidFill>
            </a:endParaRPr>
          </a:p>
        </p:txBody>
      </p:sp>
      <p:sp>
        <p:nvSpPr>
          <p:cNvPr id="4" name="Title 1"/>
          <p:cNvSpPr>
            <a:spLocks noGrp="1"/>
          </p:cNvSpPr>
          <p:nvPr>
            <p:ph type="title"/>
          </p:nvPr>
        </p:nvSpPr>
        <p:spPr>
          <a:xfrm>
            <a:off x="457200" y="351156"/>
            <a:ext cx="8229600" cy="1143000"/>
          </a:xfrm>
        </p:spPr>
        <p:txBody>
          <a:bodyPr lIns="0">
            <a:normAutofit fontScale="90000"/>
          </a:bodyPr>
          <a:lstStyle/>
          <a:p>
            <a:pPr algn="l"/>
            <a:r>
              <a:rPr lang="en-US" sz="3600" b="1" dirty="0" smtClean="0">
                <a:solidFill>
                  <a:schemeClr val="tx1">
                    <a:lumMod val="90000"/>
                    <a:lumOff val="10000"/>
                  </a:schemeClr>
                </a:solidFill>
                <a:latin typeface="Arial MT Std"/>
                <a:cs typeface="Arial MT Std"/>
              </a:rPr>
              <a:t>Additional Resources </a:t>
            </a:r>
            <a:r>
              <a:rPr lang="en-US" sz="2000" b="1" dirty="0" smtClean="0">
                <a:solidFill>
                  <a:srgbClr val="002D62"/>
                </a:solidFill>
                <a:latin typeface="Arial MT Std"/>
                <a:cs typeface="Arial MT Std"/>
              </a:rPr>
              <a:t/>
            </a:r>
            <a:br>
              <a:rPr lang="en-US" sz="2000" b="1" dirty="0" smtClean="0">
                <a:solidFill>
                  <a:srgbClr val="002D62"/>
                </a:solidFill>
                <a:latin typeface="Arial MT Std"/>
                <a:cs typeface="Arial MT Std"/>
              </a:rPr>
            </a:br>
            <a:r>
              <a:rPr lang="en-US" sz="2000" b="1" dirty="0">
                <a:solidFill>
                  <a:srgbClr val="002D62"/>
                </a:solidFill>
                <a:latin typeface="Arial MT Std"/>
                <a:cs typeface="Arial MT Std"/>
              </a:rPr>
              <a:t/>
            </a:r>
            <a:br>
              <a:rPr lang="en-US" sz="2000" b="1" dirty="0">
                <a:solidFill>
                  <a:srgbClr val="002D62"/>
                </a:solidFill>
                <a:latin typeface="Arial MT Std"/>
                <a:cs typeface="Arial MT Std"/>
              </a:rPr>
            </a:br>
            <a:endParaRPr lang="en-US" sz="2000" b="1" dirty="0">
              <a:solidFill>
                <a:srgbClr val="002D62"/>
              </a:solidFill>
              <a:latin typeface="Arial MT Std"/>
              <a:cs typeface="Arial MT Std"/>
            </a:endParaRPr>
          </a:p>
        </p:txBody>
      </p:sp>
      <p:sp>
        <p:nvSpPr>
          <p:cNvPr id="3" name="Content Placeholder 2"/>
          <p:cNvSpPr>
            <a:spLocks noGrp="1"/>
          </p:cNvSpPr>
          <p:nvPr>
            <p:ph idx="1"/>
          </p:nvPr>
        </p:nvSpPr>
        <p:spPr>
          <a:xfrm>
            <a:off x="485774" y="2211972"/>
            <a:ext cx="7972425" cy="4072996"/>
          </a:xfrm>
        </p:spPr>
        <p:txBody>
          <a:bodyPr lIns="0">
            <a:normAutofit fontScale="77500" lnSpcReduction="20000"/>
          </a:bodyPr>
          <a:lstStyle/>
          <a:p>
            <a:pPr>
              <a:buClr>
                <a:srgbClr val="E31B23"/>
              </a:buClr>
            </a:pPr>
            <a:r>
              <a:rPr lang="en-US" sz="3300" dirty="0" smtClean="0"/>
              <a:t>Free </a:t>
            </a:r>
            <a:r>
              <a:rPr lang="en-US" sz="3300" dirty="0"/>
              <a:t>online tool that helps </a:t>
            </a:r>
            <a:endParaRPr lang="en-US" sz="3300" dirty="0" smtClean="0"/>
          </a:p>
          <a:p>
            <a:pPr marL="0" indent="0">
              <a:buClr>
                <a:srgbClr val="E31B23"/>
              </a:buClr>
              <a:buNone/>
            </a:pPr>
            <a:r>
              <a:rPr lang="en-US" sz="3300" dirty="0" smtClean="0"/>
              <a:t>    students </a:t>
            </a:r>
            <a:r>
              <a:rPr lang="en-US" sz="3300" dirty="0"/>
              <a:t>answer the college </a:t>
            </a:r>
            <a:endParaRPr lang="en-US" sz="3300" dirty="0" smtClean="0"/>
          </a:p>
          <a:p>
            <a:pPr marL="0" indent="0">
              <a:buClr>
                <a:srgbClr val="E31B23"/>
              </a:buClr>
              <a:buNone/>
            </a:pPr>
            <a:r>
              <a:rPr lang="en-US" sz="3300" dirty="0"/>
              <a:t> </a:t>
            </a:r>
            <a:r>
              <a:rPr lang="en-US" sz="3300" dirty="0" smtClean="0"/>
              <a:t>   and </a:t>
            </a:r>
            <a:r>
              <a:rPr lang="en-US" sz="3300" dirty="0"/>
              <a:t>career </a:t>
            </a:r>
            <a:r>
              <a:rPr lang="en-US" sz="3300" dirty="0" smtClean="0"/>
              <a:t>planning question</a:t>
            </a:r>
            <a:r>
              <a:rPr lang="en-US" sz="3300" dirty="0"/>
              <a:t>: </a:t>
            </a:r>
            <a:endParaRPr lang="en-US" sz="3300" dirty="0" smtClean="0"/>
          </a:p>
          <a:p>
            <a:pPr marL="0" indent="0">
              <a:buClr>
                <a:srgbClr val="E31B23"/>
              </a:buClr>
              <a:buNone/>
            </a:pPr>
            <a:r>
              <a:rPr lang="en-US" sz="3300" dirty="0"/>
              <a:t> </a:t>
            </a:r>
            <a:r>
              <a:rPr lang="en-US" sz="3300" dirty="0" smtClean="0"/>
              <a:t>   “</a:t>
            </a:r>
            <a:r>
              <a:rPr lang="en-US" sz="3300" dirty="0"/>
              <a:t>What do I want to do?” </a:t>
            </a:r>
            <a:endParaRPr lang="en-US" sz="3300" dirty="0" smtClean="0"/>
          </a:p>
          <a:p>
            <a:pPr>
              <a:buClr>
                <a:srgbClr val="E31B23"/>
              </a:buClr>
            </a:pPr>
            <a:r>
              <a:rPr lang="en-US" sz="3300" dirty="0" smtClean="0"/>
              <a:t>Offers </a:t>
            </a:r>
            <a:r>
              <a:rPr lang="en-US" sz="3300" dirty="0"/>
              <a:t>students the powerful, </a:t>
            </a:r>
            <a:endParaRPr lang="en-US" sz="3300" dirty="0" smtClean="0"/>
          </a:p>
          <a:p>
            <a:pPr marL="0" indent="0">
              <a:buClr>
                <a:srgbClr val="E31B23"/>
              </a:buClr>
              <a:buNone/>
            </a:pPr>
            <a:r>
              <a:rPr lang="en-US" sz="3300" dirty="0"/>
              <a:t> </a:t>
            </a:r>
            <a:r>
              <a:rPr lang="en-US" sz="3300" dirty="0" smtClean="0"/>
              <a:t>   personalized </a:t>
            </a:r>
            <a:r>
              <a:rPr lang="en-US" sz="3300" dirty="0"/>
              <a:t>insights they </a:t>
            </a:r>
            <a:r>
              <a:rPr lang="en-US" sz="3300" dirty="0" smtClean="0"/>
              <a:t> </a:t>
            </a:r>
          </a:p>
          <a:p>
            <a:pPr marL="0" indent="0">
              <a:buClr>
                <a:srgbClr val="E31B23"/>
              </a:buClr>
              <a:buNone/>
            </a:pPr>
            <a:r>
              <a:rPr lang="en-US" sz="3300" dirty="0"/>
              <a:t> </a:t>
            </a:r>
            <a:r>
              <a:rPr lang="en-US" sz="3300" dirty="0" smtClean="0"/>
              <a:t>   need </a:t>
            </a:r>
            <a:r>
              <a:rPr lang="en-US" sz="3300" dirty="0"/>
              <a:t>to make smarter </a:t>
            </a:r>
            <a:r>
              <a:rPr lang="en-US" sz="3300" dirty="0" smtClean="0"/>
              <a:t>decisions </a:t>
            </a:r>
            <a:r>
              <a:rPr lang="en-US" sz="3300" dirty="0"/>
              <a:t>about their next </a:t>
            </a:r>
            <a:r>
              <a:rPr lang="en-US" sz="3300" dirty="0" smtClean="0"/>
              <a:t>steps </a:t>
            </a:r>
            <a:r>
              <a:rPr lang="en-US" sz="3300" dirty="0" smtClean="0"/>
              <a:t>       </a:t>
            </a:r>
          </a:p>
          <a:p>
            <a:pPr marL="0" indent="0">
              <a:buClr>
                <a:srgbClr val="E31B23"/>
              </a:buClr>
              <a:buNone/>
            </a:pPr>
            <a:r>
              <a:rPr lang="en-US" sz="3300" dirty="0"/>
              <a:t> </a:t>
            </a:r>
            <a:r>
              <a:rPr lang="en-US" sz="3300" dirty="0" smtClean="0"/>
              <a:t>   </a:t>
            </a:r>
            <a:r>
              <a:rPr lang="en-US" sz="3300" dirty="0" smtClean="0"/>
              <a:t>after </a:t>
            </a:r>
            <a:r>
              <a:rPr lang="en-US" sz="3300" dirty="0"/>
              <a:t>high </a:t>
            </a:r>
            <a:r>
              <a:rPr lang="en-US" sz="3300" dirty="0" smtClean="0"/>
              <a:t>school                 			 			</a:t>
            </a:r>
            <a:r>
              <a:rPr lang="en-US" sz="3300" dirty="0"/>
              <a:t> </a:t>
            </a:r>
            <a:r>
              <a:rPr lang="en-US" sz="3300" dirty="0" smtClean="0"/>
              <a:t>      </a:t>
            </a:r>
            <a:r>
              <a:rPr lang="en-US" sz="3300" dirty="0" smtClean="0"/>
              <a:t> </a:t>
            </a:r>
            <a:r>
              <a:rPr lang="en-US" sz="3300" u="sng" dirty="0" smtClean="0">
                <a:solidFill>
                  <a:srgbClr val="010131"/>
                </a:solidFill>
              </a:rPr>
              <a:t>www.act.org/profile</a:t>
            </a:r>
            <a:endParaRPr lang="en-US" sz="3300" u="sng" dirty="0" smtClean="0">
              <a:solidFill>
                <a:srgbClr val="010131"/>
              </a:solidFill>
            </a:endParaRPr>
          </a:p>
          <a:p>
            <a:pPr marL="0" indent="0">
              <a:buClr>
                <a:srgbClr val="E31B23"/>
              </a:buClr>
              <a:buNone/>
            </a:pPr>
            <a:r>
              <a:rPr lang="en-US" sz="2400" dirty="0"/>
              <a:t/>
            </a:r>
            <a:br>
              <a:rPr lang="en-US" sz="2400" dirty="0"/>
            </a:br>
            <a:endParaRPr lang="en-US" sz="2400" dirty="0"/>
          </a:p>
          <a:p>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399"/>
            <a:ext cx="3812554" cy="539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4982844"/>
            <a:ext cx="4329113" cy="334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48" y="1519760"/>
            <a:ext cx="4189077" cy="2917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771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29</a:t>
            </a:fld>
            <a:endParaRPr lang="en-US" sz="900" b="1" i="0" dirty="0">
              <a:solidFill>
                <a:schemeClr val="bg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609600"/>
            <a:ext cx="259715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510752" cy="582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228600"/>
            <a:ext cx="4306907"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511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457200" y="1200150"/>
            <a:ext cx="8305799"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defRPr/>
            </a:pPr>
            <a:endParaRPr lang="en-US" sz="2800" b="1" dirty="0" smtClean="0">
              <a:latin typeface="Arial" pitchFamily="34" charset="0"/>
              <a:cs typeface="Arial" pitchFamily="34" charset="0"/>
            </a:endParaRPr>
          </a:p>
          <a:p>
            <a:pPr algn="ctr" eaLnBrk="1" hangingPunct="1">
              <a:defRPr/>
            </a:pPr>
            <a:r>
              <a:rPr lang="en-US" sz="2800" b="1" dirty="0" smtClean="0">
                <a:latin typeface="Arial" pitchFamily="34" charset="0"/>
                <a:cs typeface="Arial" pitchFamily="34" charset="0"/>
              </a:rPr>
              <a:t>Our </a:t>
            </a:r>
            <a:r>
              <a:rPr lang="en-US" sz="2800" b="1" dirty="0">
                <a:latin typeface="Arial" pitchFamily="34" charset="0"/>
                <a:cs typeface="Arial" pitchFamily="34" charset="0"/>
              </a:rPr>
              <a:t>Mission</a:t>
            </a:r>
          </a:p>
          <a:p>
            <a:pPr algn="ctr" eaLnBrk="1" hangingPunct="1">
              <a:defRPr/>
            </a:pPr>
            <a:r>
              <a:rPr lang="en-US" sz="2400" dirty="0">
                <a:latin typeface="Arial" pitchFamily="34" charset="0"/>
                <a:cs typeface="Arial" pitchFamily="34" charset="0"/>
              </a:rPr>
              <a:t>Helping people achieve education and workplace success</a:t>
            </a:r>
          </a:p>
          <a:p>
            <a:pPr eaLnBrk="1" hangingPunct="1">
              <a:defRPr/>
            </a:pPr>
            <a:endParaRPr lang="en-US" sz="2400" dirty="0">
              <a:latin typeface="Arial" pitchFamily="34" charset="0"/>
              <a:cs typeface="Arial" pitchFamily="34" charset="0"/>
            </a:endParaRPr>
          </a:p>
          <a:p>
            <a:pPr algn="ctr" eaLnBrk="1" hangingPunct="1">
              <a:defRPr/>
            </a:pPr>
            <a:r>
              <a:rPr lang="en-US" sz="2800" b="1" dirty="0">
                <a:latin typeface="Arial" pitchFamily="34" charset="0"/>
                <a:cs typeface="Arial" pitchFamily="34" charset="0"/>
              </a:rPr>
              <a:t>Our Values</a:t>
            </a:r>
          </a:p>
          <a:p>
            <a:pPr marL="342900" indent="-342900" eaLnBrk="1" hangingPunct="1">
              <a:buFont typeface="Arial" pitchFamily="34" charset="0"/>
              <a:buChar char="•"/>
              <a:defRPr/>
            </a:pPr>
            <a:r>
              <a:rPr lang="en-US" sz="2000" dirty="0">
                <a:latin typeface="Arial" pitchFamily="34" charset="0"/>
                <a:cs typeface="Arial" pitchFamily="34" charset="0"/>
              </a:rPr>
              <a:t>Excellence in all aspects of our work</a:t>
            </a:r>
          </a:p>
          <a:p>
            <a:pPr marL="342900" indent="-342900" eaLnBrk="1" hangingPunct="1">
              <a:buFont typeface="Arial" pitchFamily="34" charset="0"/>
              <a:buChar char="•"/>
              <a:defRPr/>
            </a:pPr>
            <a:r>
              <a:rPr lang="en-US" sz="2000" dirty="0">
                <a:latin typeface="Arial" pitchFamily="34" charset="0"/>
                <a:cs typeface="Arial" pitchFamily="34" charset="0"/>
              </a:rPr>
              <a:t>Mutual respect, fairness, and visionary leadership</a:t>
            </a:r>
          </a:p>
          <a:p>
            <a:pPr marL="342900" indent="-342900" eaLnBrk="1" hangingPunct="1">
              <a:buFont typeface="Arial" pitchFamily="34" charset="0"/>
              <a:buChar char="•"/>
              <a:defRPr/>
            </a:pPr>
            <a:r>
              <a:rPr lang="en-US" sz="2000" dirty="0">
                <a:latin typeface="Arial" pitchFamily="34" charset="0"/>
                <a:cs typeface="Arial" pitchFamily="34" charset="0"/>
              </a:rPr>
              <a:t>Diversity in people and ideas</a:t>
            </a:r>
          </a:p>
          <a:p>
            <a:pPr marL="342900" indent="-342900" eaLnBrk="1" hangingPunct="1">
              <a:buFont typeface="Arial" pitchFamily="34" charset="0"/>
              <a:buChar char="•"/>
              <a:defRPr/>
            </a:pPr>
            <a:r>
              <a:rPr lang="en-US" sz="2000" dirty="0">
                <a:latin typeface="Arial" pitchFamily="34" charset="0"/>
                <a:cs typeface="Arial" pitchFamily="34" charset="0"/>
              </a:rPr>
              <a:t>Individual growth and development</a:t>
            </a:r>
          </a:p>
          <a:p>
            <a:pPr marL="342900" indent="-342900" eaLnBrk="1" hangingPunct="1">
              <a:buFont typeface="Arial" pitchFamily="34" charset="0"/>
              <a:buChar char="•"/>
              <a:defRPr/>
            </a:pPr>
            <a:r>
              <a:rPr lang="en-US" sz="2000" dirty="0">
                <a:latin typeface="Arial" pitchFamily="34" charset="0"/>
                <a:cs typeface="Arial" pitchFamily="34" charset="0"/>
              </a:rPr>
              <a:t>Courteous, responsive, ethical relations with clients and colleagues</a:t>
            </a:r>
          </a:p>
          <a:p>
            <a:pPr marL="342900" indent="-342900" eaLnBrk="1" hangingPunct="1">
              <a:buFont typeface="Arial" pitchFamily="34" charset="0"/>
              <a:buChar char="•"/>
              <a:defRPr/>
            </a:pPr>
            <a:r>
              <a:rPr lang="en-US" sz="2000" dirty="0">
                <a:latin typeface="Arial" pitchFamily="34" charset="0"/>
                <a:cs typeface="Arial" pitchFamily="34" charset="0"/>
              </a:rPr>
              <a:t>Conscientious citizenship and constructive engagement in civic life</a:t>
            </a:r>
          </a:p>
          <a:p>
            <a:pPr marL="342900" indent="-342900" eaLnBrk="1" hangingPunct="1">
              <a:buFont typeface="Arial" pitchFamily="34" charset="0"/>
              <a:buChar char="•"/>
              <a:defRPr/>
            </a:pPr>
            <a:r>
              <a:rPr lang="en-US" sz="2000" dirty="0">
                <a:latin typeface="Arial" pitchFamily="34" charset="0"/>
                <a:cs typeface="Arial" pitchFamily="34" charset="0"/>
              </a:rPr>
              <a:t>Partnerships with other organizations</a:t>
            </a:r>
            <a:endParaRPr lang="en-US" sz="2400" dirty="0">
              <a:latin typeface="Arial" pitchFamily="34" charset="0"/>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6096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309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30</a:t>
            </a:fld>
            <a:endParaRPr lang="en-US" sz="900" b="1" i="0" dirty="0">
              <a:solidFill>
                <a:schemeClr val="bg1"/>
              </a:solidFill>
            </a:endParaRPr>
          </a:p>
        </p:txBody>
      </p:sp>
      <p:pic>
        <p:nvPicPr>
          <p:cNvPr id="3" name="Picture 2" descr="Screen Shot 2013-09-17 at 3.15.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762000"/>
            <a:ext cx="8458200" cy="5978702"/>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609600"/>
            <a:ext cx="259715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56639"/>
            <a:ext cx="3338512" cy="472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931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31</a:t>
            </a:fld>
            <a:endParaRPr lang="en-US" sz="900" b="1" i="0" dirty="0">
              <a:solidFill>
                <a:schemeClr val="bg1"/>
              </a:solidFill>
            </a:endParaRPr>
          </a:p>
        </p:txBody>
      </p:sp>
      <p:pic>
        <p:nvPicPr>
          <p:cNvPr id="2" name="Picture 1" descr="Screen Shot 2013-09-17 at 3.15.2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838200"/>
            <a:ext cx="8516774" cy="5985641"/>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09600"/>
            <a:ext cx="259715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6309"/>
            <a:ext cx="4191000" cy="59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17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txBox="1">
            <a:spLocks/>
          </p:cNvSpPr>
          <p:nvPr/>
        </p:nvSpPr>
        <p:spPr>
          <a:xfrm>
            <a:off x="8458200" y="6284968"/>
            <a:ext cx="228600" cy="192024"/>
          </a:xfrm>
          <a:prstGeom prst="rect">
            <a:avLst/>
          </a:prstGeom>
        </p:spPr>
        <p:txBody>
          <a:bodyPr vert="horz" lIns="0" tIns="0" rIns="0" bIns="0" rtlCol="0" anchor="ctr" anchorCtr="0"/>
          <a:lstStyle>
            <a:defPPr>
              <a:defRPr lang="en-US"/>
            </a:defPPr>
            <a:lvl1pPr marL="0" algn="ctr" defTabSz="457200" rtl="0" eaLnBrk="1" latinLnBrk="0" hangingPunct="1">
              <a:lnSpc>
                <a:spcPts val="1000"/>
              </a:lnSpc>
              <a:defRPr sz="1000" b="0" i="0" kern="1200">
                <a:solidFill>
                  <a:srgbClr val="000000"/>
                </a:solidFill>
                <a:latin typeface="Arial MT Std"/>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6ABDEBB-F760-F846-B0CE-E4FCD944F58B}" type="slidenum">
              <a:rPr lang="en-US" sz="900" b="1" i="0" smtClean="0">
                <a:solidFill>
                  <a:schemeClr val="bg1"/>
                </a:solidFill>
              </a:rPr>
              <a:pPr algn="ctr"/>
              <a:t>32</a:t>
            </a:fld>
            <a:endParaRPr lang="en-US" sz="900" b="1" i="0" dirty="0">
              <a:solidFill>
                <a:schemeClr val="bg1"/>
              </a:solidFill>
            </a:endParaRPr>
          </a:p>
        </p:txBody>
      </p:sp>
      <p:sp>
        <p:nvSpPr>
          <p:cNvPr id="4" name="Title 1"/>
          <p:cNvSpPr>
            <a:spLocks noGrp="1"/>
          </p:cNvSpPr>
          <p:nvPr>
            <p:ph type="title"/>
          </p:nvPr>
        </p:nvSpPr>
        <p:spPr>
          <a:xfrm>
            <a:off x="457200" y="533400"/>
            <a:ext cx="8229600" cy="1143000"/>
          </a:xfrm>
        </p:spPr>
        <p:txBody>
          <a:bodyPr lIns="0"/>
          <a:lstStyle/>
          <a:p>
            <a:pPr algn="l"/>
            <a:r>
              <a:rPr lang="en-US" sz="3600" b="1" dirty="0" smtClean="0">
                <a:solidFill>
                  <a:schemeClr val="tx1">
                    <a:lumMod val="90000"/>
                    <a:lumOff val="10000"/>
                  </a:schemeClr>
                </a:solidFill>
                <a:latin typeface="Arial MT Std"/>
                <a:cs typeface="Arial MT Std"/>
              </a:rPr>
              <a:t>ACT Social Media</a:t>
            </a:r>
            <a:endParaRPr lang="en-US" sz="3600" b="1" dirty="0">
              <a:solidFill>
                <a:schemeClr val="tx1">
                  <a:lumMod val="90000"/>
                  <a:lumOff val="10000"/>
                </a:schemeClr>
              </a:solidFill>
              <a:latin typeface="Arial MT Std"/>
              <a:cs typeface="Arial MT Std"/>
            </a:endParaRPr>
          </a:p>
        </p:txBody>
      </p:sp>
      <p:sp>
        <p:nvSpPr>
          <p:cNvPr id="3" name="Content Placeholder 2"/>
          <p:cNvSpPr>
            <a:spLocks noGrp="1"/>
          </p:cNvSpPr>
          <p:nvPr>
            <p:ph idx="1"/>
          </p:nvPr>
        </p:nvSpPr>
        <p:spPr>
          <a:xfrm>
            <a:off x="381000" y="1594699"/>
            <a:ext cx="8534400" cy="4911196"/>
          </a:xfrm>
        </p:spPr>
        <p:txBody>
          <a:bodyPr lIns="0"/>
          <a:lstStyle/>
          <a:p>
            <a:pPr>
              <a:lnSpc>
                <a:spcPct val="120000"/>
              </a:lnSpc>
              <a:buClr>
                <a:srgbClr val="E31B23"/>
              </a:buClr>
              <a:buFont typeface="Wingdings" panose="05000000000000000000" pitchFamily="2" charset="2"/>
              <a:buChar char="ü"/>
            </a:pPr>
            <a:r>
              <a:rPr lang="en-US" sz="2400" dirty="0" smtClean="0">
                <a:solidFill>
                  <a:srgbClr val="002D62"/>
                </a:solidFill>
                <a:latin typeface="Arial MT Std"/>
                <a:cs typeface="Arial MT Std"/>
              </a:rPr>
              <a:t>ACT is active on Twitter, Facebook, </a:t>
            </a:r>
          </a:p>
          <a:p>
            <a:pPr marL="0" indent="0">
              <a:lnSpc>
                <a:spcPct val="120000"/>
              </a:lnSpc>
              <a:buClr>
                <a:schemeClr val="bg2"/>
              </a:buClr>
              <a:buNone/>
            </a:pPr>
            <a:r>
              <a:rPr lang="en-US" sz="2400" dirty="0" smtClean="0">
                <a:solidFill>
                  <a:srgbClr val="002D62"/>
                </a:solidFill>
                <a:latin typeface="Arial MT Std"/>
                <a:cs typeface="Arial MT Std"/>
              </a:rPr>
              <a:t>    Google</a:t>
            </a:r>
            <a:r>
              <a:rPr lang="en-US" sz="2400" dirty="0" smtClean="0">
                <a:solidFill>
                  <a:srgbClr val="002D62"/>
                </a:solidFill>
                <a:latin typeface="Arial MT Std"/>
                <a:cs typeface="Arial MT Std"/>
              </a:rPr>
              <a:t>+, Pinterest, and LinkedIn</a:t>
            </a:r>
          </a:p>
          <a:p>
            <a:pPr>
              <a:lnSpc>
                <a:spcPct val="120000"/>
              </a:lnSpc>
              <a:buClr>
                <a:srgbClr val="E31B23"/>
              </a:buClr>
              <a:buFont typeface="Wingdings" panose="05000000000000000000" pitchFamily="2" charset="2"/>
              <a:buChar char="ü"/>
            </a:pPr>
            <a:r>
              <a:rPr lang="en-US" sz="2400" dirty="0" smtClean="0">
                <a:solidFill>
                  <a:srgbClr val="002D62"/>
                </a:solidFill>
                <a:latin typeface="Arial MT Std"/>
                <a:cs typeface="Arial MT Std"/>
              </a:rPr>
              <a:t>ACT’s Facebook and Twitter are the </a:t>
            </a:r>
          </a:p>
          <a:p>
            <a:pPr>
              <a:lnSpc>
                <a:spcPct val="120000"/>
              </a:lnSpc>
              <a:buClr>
                <a:schemeClr val="bg2"/>
              </a:buClr>
            </a:pPr>
            <a:r>
              <a:rPr lang="en-US" sz="2400" dirty="0" smtClean="0">
                <a:solidFill>
                  <a:srgbClr val="002D62"/>
                </a:solidFill>
                <a:latin typeface="Arial MT Std"/>
                <a:cs typeface="Arial MT Std"/>
              </a:rPr>
              <a:t>two </a:t>
            </a:r>
            <a:r>
              <a:rPr lang="en-US" sz="2400" dirty="0" smtClean="0">
                <a:solidFill>
                  <a:srgbClr val="002D62"/>
                </a:solidFill>
                <a:latin typeface="Arial MT Std"/>
                <a:cs typeface="Arial MT Std"/>
              </a:rPr>
              <a:t>most popular platforms for students, parents, </a:t>
            </a:r>
            <a:r>
              <a:rPr lang="en-US" sz="2400" dirty="0" smtClean="0">
                <a:solidFill>
                  <a:srgbClr val="002D62"/>
                </a:solidFill>
                <a:latin typeface="Arial MT Std"/>
                <a:cs typeface="Arial MT Std"/>
              </a:rPr>
              <a:t>and                          educators</a:t>
            </a:r>
            <a:r>
              <a:rPr lang="en-US" sz="2400" dirty="0" smtClean="0">
                <a:solidFill>
                  <a:srgbClr val="002D62"/>
                </a:solidFill>
                <a:latin typeface="Arial MT Std"/>
                <a:cs typeface="Arial MT Std"/>
              </a:rPr>
              <a:t>:</a:t>
            </a:r>
          </a:p>
          <a:p>
            <a:pPr marL="457200" lvl="1" indent="0">
              <a:lnSpc>
                <a:spcPct val="120000"/>
              </a:lnSpc>
              <a:buNone/>
              <a:defRPr/>
            </a:pPr>
            <a:r>
              <a:rPr lang="en-US" sz="2400" b="1" dirty="0" smtClean="0">
                <a:latin typeface="Arial MT Std"/>
                <a:cs typeface="Arial MT Std"/>
              </a:rPr>
              <a:t>		www.facebook.com/theacttest</a:t>
            </a:r>
            <a:endParaRPr lang="en-US" sz="2400" b="1" dirty="0">
              <a:latin typeface="Arial MT Std"/>
              <a:cs typeface="Arial MT Std"/>
            </a:endParaRPr>
          </a:p>
          <a:p>
            <a:pPr marL="457200" lvl="1" indent="0">
              <a:lnSpc>
                <a:spcPct val="120000"/>
              </a:lnSpc>
              <a:buNone/>
              <a:defRPr/>
            </a:pPr>
            <a:r>
              <a:rPr lang="en-US" sz="2400" b="1" dirty="0" smtClean="0">
                <a:latin typeface="Arial MT Std"/>
                <a:cs typeface="Arial MT Std"/>
              </a:rPr>
              <a:t>		www.twitter.com/actstudent </a:t>
            </a:r>
            <a:r>
              <a:rPr lang="en-US" sz="2400" b="1" dirty="0" smtClean="0">
                <a:latin typeface="Arial MT Std"/>
                <a:cs typeface="Arial MT Std"/>
              </a:rPr>
              <a:t>(@actstudent)</a:t>
            </a:r>
          </a:p>
          <a:p>
            <a:pPr marL="0" lvl="1" indent="0">
              <a:lnSpc>
                <a:spcPct val="120000"/>
              </a:lnSpc>
              <a:buClr>
                <a:srgbClr val="E31B23"/>
              </a:buClr>
              <a:buNone/>
              <a:defRPr/>
            </a:pPr>
            <a:r>
              <a:rPr lang="en-US" sz="2400" b="1" dirty="0" smtClean="0">
                <a:solidFill>
                  <a:srgbClr val="002D62"/>
                </a:solidFill>
                <a:latin typeface="Arial MT Std"/>
                <a:cs typeface="Arial MT Std"/>
              </a:rPr>
              <a:t>“Question of the Day” </a:t>
            </a:r>
            <a:r>
              <a:rPr lang="en-US" sz="2400" dirty="0" smtClean="0">
                <a:solidFill>
                  <a:srgbClr val="002D62"/>
                </a:solidFill>
                <a:latin typeface="Arial MT Std"/>
                <a:cs typeface="Arial MT Std"/>
              </a:rPr>
              <a:t>allows students to put the solution into their own words</a:t>
            </a:r>
          </a:p>
          <a:p>
            <a:pPr marL="342900" lvl="1" indent="-342900">
              <a:lnSpc>
                <a:spcPct val="120000"/>
              </a:lnSpc>
              <a:buClr>
                <a:srgbClr val="E31B23"/>
              </a:buClr>
              <a:defRPr/>
            </a:pPr>
            <a:endParaRPr lang="en-US" sz="2400" dirty="0">
              <a:solidFill>
                <a:srgbClr val="002D62"/>
              </a:solidFill>
              <a:latin typeface="Arial MT Std"/>
              <a:cs typeface="Arial MT Std"/>
            </a:endParaRP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19928">
            <a:off x="5683147" y="634589"/>
            <a:ext cx="3165862" cy="210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108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04800"/>
            <a:ext cx="8153400" cy="868363"/>
          </a:xfrm>
        </p:spPr>
        <p:txBody>
          <a:bodyPr/>
          <a:lstStyle/>
          <a:p>
            <a:pPr eaLnBrk="1" hangingPunct="1"/>
            <a:r>
              <a:rPr lang="en-US" b="1" dirty="0" smtClean="0">
                <a:solidFill>
                  <a:schemeClr val="tx1">
                    <a:lumMod val="90000"/>
                    <a:lumOff val="10000"/>
                  </a:schemeClr>
                </a:solidFill>
              </a:rPr>
              <a:t>ACT Student Phone App</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48" y="5678346"/>
            <a:ext cx="2597150" cy="200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57162">
            <a:off x="587526" y="1917415"/>
            <a:ext cx="2777366" cy="3276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55184">
            <a:off x="6172200" y="1785322"/>
            <a:ext cx="2286000" cy="33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895600" y="5540100"/>
            <a:ext cx="3283591" cy="523220"/>
          </a:xfrm>
          <a:prstGeom prst="rect">
            <a:avLst/>
          </a:prstGeom>
        </p:spPr>
        <p:txBody>
          <a:bodyPr wrap="none">
            <a:spAutoFit/>
          </a:bodyPr>
          <a:lstStyle/>
          <a:p>
            <a:r>
              <a:rPr lang="en-US" sz="2800" b="1" dirty="0" smtClean="0"/>
              <a:t>Search: ACT </a:t>
            </a:r>
            <a:r>
              <a:rPr lang="en-US" sz="2800" b="1" dirty="0"/>
              <a:t>Student </a:t>
            </a:r>
          </a:p>
        </p:txBody>
      </p:sp>
      <p:pic>
        <p:nvPicPr>
          <p:cNvPr id="614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6200" y="1981200"/>
            <a:ext cx="2338387" cy="2429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24706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152400"/>
            <a:ext cx="8153400" cy="868363"/>
          </a:xfrm>
        </p:spPr>
        <p:txBody>
          <a:bodyPr/>
          <a:lstStyle/>
          <a:p>
            <a:pPr eaLnBrk="1" hangingPunct="1"/>
            <a:r>
              <a:rPr lang="en-US" b="1" dirty="0" smtClean="0">
                <a:solidFill>
                  <a:schemeClr val="tx1">
                    <a:lumMod val="90000"/>
                    <a:lumOff val="10000"/>
                  </a:schemeClr>
                </a:solidFill>
              </a:rPr>
              <a:t>Internet Resources</a:t>
            </a:r>
          </a:p>
        </p:txBody>
      </p:sp>
      <p:sp>
        <p:nvSpPr>
          <p:cNvPr id="32771" name="Rectangle 3"/>
          <p:cNvSpPr>
            <a:spLocks noGrp="1" noChangeArrowheads="1"/>
          </p:cNvSpPr>
          <p:nvPr>
            <p:ph idx="1"/>
          </p:nvPr>
        </p:nvSpPr>
        <p:spPr>
          <a:xfrm>
            <a:off x="2286000" y="1219200"/>
            <a:ext cx="4114800" cy="6248400"/>
          </a:xfrm>
        </p:spPr>
        <p:txBody>
          <a:bodyPr/>
          <a:lstStyle/>
          <a:p>
            <a:pPr marL="0" indent="0" eaLnBrk="1" hangingPunct="1">
              <a:spcBef>
                <a:spcPct val="25000"/>
              </a:spcBef>
              <a:buFont typeface="Wingdings" pitchFamily="2" charset="2"/>
              <a:buNone/>
            </a:pPr>
            <a:r>
              <a:rPr lang="en-US" sz="2200" u="sng" dirty="0" smtClean="0">
                <a:solidFill>
                  <a:srgbClr val="0033CC"/>
                </a:solidFill>
              </a:rPr>
              <a:t>www.act.org/student</a:t>
            </a:r>
          </a:p>
          <a:p>
            <a:pPr marL="0" indent="0" eaLnBrk="1" hangingPunct="1">
              <a:spcBef>
                <a:spcPct val="25000"/>
              </a:spcBef>
              <a:buFont typeface="Wingdings" pitchFamily="2" charset="2"/>
              <a:buNone/>
            </a:pPr>
            <a:r>
              <a:rPr lang="en-US" sz="2200" u="sng" dirty="0" smtClean="0">
                <a:solidFill>
                  <a:srgbClr val="0033CC"/>
                </a:solidFill>
              </a:rPr>
              <a:t>www.act.org/profile</a:t>
            </a:r>
          </a:p>
          <a:p>
            <a:pPr marL="0" indent="0" eaLnBrk="1" hangingPunct="1">
              <a:spcBef>
                <a:spcPct val="25000"/>
              </a:spcBef>
              <a:buFont typeface="Wingdings" pitchFamily="2" charset="2"/>
              <a:buNone/>
            </a:pPr>
            <a:r>
              <a:rPr lang="en-US" sz="2200" u="sng" dirty="0" smtClean="0">
                <a:solidFill>
                  <a:srgbClr val="0033CC"/>
                </a:solidFill>
              </a:rPr>
              <a:t>www.collegeweeklive.com</a:t>
            </a:r>
          </a:p>
          <a:p>
            <a:pPr marL="0" indent="0">
              <a:spcBef>
                <a:spcPct val="25000"/>
              </a:spcBef>
              <a:buNone/>
            </a:pPr>
            <a:r>
              <a:rPr lang="en-US" sz="2200" u="sng" dirty="0" smtClean="0">
                <a:solidFill>
                  <a:srgbClr val="0033CC"/>
                </a:solidFill>
              </a:rPr>
              <a:t>www.scholarships.uncf.org</a:t>
            </a:r>
          </a:p>
          <a:p>
            <a:pPr marL="0" indent="0" eaLnBrk="1" hangingPunct="1">
              <a:spcBef>
                <a:spcPct val="25000"/>
              </a:spcBef>
              <a:buFont typeface="Wingdings" pitchFamily="2" charset="2"/>
              <a:buNone/>
            </a:pPr>
            <a:r>
              <a:rPr lang="en-US" sz="2200" u="sng" dirty="0" smtClean="0">
                <a:solidFill>
                  <a:srgbClr val="0033CC"/>
                </a:solidFill>
              </a:rPr>
              <a:t>www.maldef.org</a:t>
            </a:r>
          </a:p>
          <a:p>
            <a:pPr marL="0" indent="0" eaLnBrk="1" hangingPunct="1">
              <a:spcBef>
                <a:spcPct val="25000"/>
              </a:spcBef>
              <a:buFont typeface="Wingdings" pitchFamily="2" charset="2"/>
              <a:buNone/>
            </a:pPr>
            <a:r>
              <a:rPr lang="en-US" sz="2200" u="sng" dirty="0" smtClean="0">
                <a:solidFill>
                  <a:srgbClr val="0033CC"/>
                </a:solidFill>
              </a:rPr>
              <a:t>www.Collegenet.com</a:t>
            </a:r>
          </a:p>
          <a:p>
            <a:pPr marL="0" indent="0" eaLnBrk="1" hangingPunct="1">
              <a:spcBef>
                <a:spcPct val="25000"/>
              </a:spcBef>
              <a:buFont typeface="Wingdings" pitchFamily="2" charset="2"/>
              <a:buNone/>
            </a:pPr>
            <a:r>
              <a:rPr lang="en-US" sz="2200" u="sng" dirty="0" smtClean="0">
                <a:solidFill>
                  <a:srgbClr val="0033CC"/>
                </a:solidFill>
              </a:rPr>
              <a:t>www.finaid.org</a:t>
            </a:r>
          </a:p>
          <a:p>
            <a:pPr marL="0" indent="0" eaLnBrk="1" hangingPunct="1">
              <a:spcBef>
                <a:spcPct val="25000"/>
              </a:spcBef>
              <a:buFont typeface="Wingdings" pitchFamily="2" charset="2"/>
              <a:buNone/>
            </a:pPr>
            <a:r>
              <a:rPr lang="en-US" sz="2200" u="sng" dirty="0" smtClean="0">
                <a:solidFill>
                  <a:srgbClr val="0033CC"/>
                </a:solidFill>
              </a:rPr>
              <a:t>www.scholarships.com</a:t>
            </a:r>
          </a:p>
          <a:p>
            <a:pPr marL="0" indent="0" eaLnBrk="1" hangingPunct="1">
              <a:spcBef>
                <a:spcPct val="25000"/>
              </a:spcBef>
              <a:buFont typeface="Wingdings" pitchFamily="2" charset="2"/>
              <a:buNone/>
            </a:pPr>
            <a:r>
              <a:rPr lang="en-US" sz="2200" u="sng" dirty="0" smtClean="0">
                <a:solidFill>
                  <a:srgbClr val="0033CC"/>
                </a:solidFill>
              </a:rPr>
              <a:t>www.fastweb.com</a:t>
            </a:r>
          </a:p>
          <a:p>
            <a:pPr marL="0" indent="0" eaLnBrk="1" hangingPunct="1">
              <a:spcBef>
                <a:spcPct val="25000"/>
              </a:spcBef>
              <a:buFont typeface="Wingdings" pitchFamily="2" charset="2"/>
              <a:buNone/>
            </a:pPr>
            <a:r>
              <a:rPr lang="en-US" sz="2200" u="sng" dirty="0" smtClean="0">
                <a:solidFill>
                  <a:srgbClr val="0033CC"/>
                </a:solidFill>
              </a:rPr>
              <a:t>www.todaysgibill.org</a:t>
            </a:r>
          </a:p>
          <a:p>
            <a:pPr marL="0" indent="0" eaLnBrk="1" hangingPunct="1">
              <a:spcBef>
                <a:spcPct val="25000"/>
              </a:spcBef>
              <a:buFont typeface="Wingdings" pitchFamily="2" charset="2"/>
              <a:buNone/>
            </a:pPr>
            <a:r>
              <a:rPr lang="en-US" sz="2200" u="sng" dirty="0" smtClean="0">
                <a:solidFill>
                  <a:srgbClr val="0033CC"/>
                </a:solidFill>
              </a:rPr>
              <a:t>www.hsf.net</a:t>
            </a:r>
          </a:p>
          <a:p>
            <a:pPr marL="0" indent="0" eaLnBrk="1" hangingPunct="1">
              <a:spcBef>
                <a:spcPct val="25000"/>
              </a:spcBef>
              <a:buFont typeface="Wingdings" pitchFamily="2" charset="2"/>
              <a:buNone/>
            </a:pPr>
            <a:endParaRPr lang="en-US" dirty="0" smtClean="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257800"/>
            <a:ext cx="3524298" cy="272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garciaj\AppData\Local\Microsoft\Windows\Temporary Internet Files\Content.IE5\XG571GIF\MC900104752[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600200"/>
            <a:ext cx="3150476" cy="327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1850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28625" y="1143000"/>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457200" rtl="0" eaLnBrk="1" latinLnBrk="0" hangingPunct="1">
              <a:lnSpc>
                <a:spcPts val="4200"/>
              </a:lnSpc>
              <a:spcBef>
                <a:spcPts val="600"/>
              </a:spcBef>
              <a:buNone/>
              <a:defRPr sz="4000" kern="1200">
                <a:solidFill>
                  <a:srgbClr val="002D62"/>
                </a:solidFill>
                <a:latin typeface="Arial Rounded MT Bold"/>
                <a:ea typeface="+mj-ea"/>
                <a:cs typeface="Arial Rounded MT Bold"/>
              </a:defRPr>
            </a:lvl1pPr>
          </a:lstStyle>
          <a:p>
            <a:r>
              <a:rPr lang="en-US" b="1" dirty="0" smtClean="0">
                <a:latin typeface="Arial" charset="0"/>
                <a:ea typeface="ＭＳ Ｐゴシック" pitchFamily="34" charset="-128"/>
                <a:cs typeface="Arial" charset="0"/>
              </a:rPr>
              <a:t>Research Resources</a:t>
            </a:r>
          </a:p>
        </p:txBody>
      </p:sp>
      <p:sp>
        <p:nvSpPr>
          <p:cNvPr id="3" name="Rectangle 2"/>
          <p:cNvSpPr txBox="1">
            <a:spLocks noChangeArrowheads="1"/>
          </p:cNvSpPr>
          <p:nvPr/>
        </p:nvSpPr>
        <p:spPr bwMode="auto">
          <a:xfrm>
            <a:off x="590550" y="20574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spcAft>
                <a:spcPts val="600"/>
              </a:spcAft>
              <a:buFont typeface="Wingdings" pitchFamily="2" charset="2"/>
              <a:buNone/>
            </a:pPr>
            <a:r>
              <a:rPr lang="en-US" sz="2400" dirty="0" smtClean="0">
                <a:latin typeface="Franklin Gothic Medium" pitchFamily="34" charset="0"/>
              </a:rPr>
              <a:t> 1) Research</a:t>
            </a:r>
            <a:r>
              <a:rPr lang="en-US" sz="2400" dirty="0">
                <a:latin typeface="Franklin Gothic Medium" pitchFamily="34" charset="0"/>
              </a:rPr>
              <a:t>-</a:t>
            </a:r>
            <a:r>
              <a:rPr lang="en-US" sz="2400" dirty="0" smtClean="0">
                <a:latin typeface="Franklin Gothic Medium" pitchFamily="34" charset="0"/>
              </a:rPr>
              <a:t>www.act.org/research</a:t>
            </a:r>
            <a:endParaRPr lang="en-US" sz="2400" dirty="0">
              <a:latin typeface="Franklin Gothic Medium" pitchFamily="34" charset="0"/>
            </a:endParaRPr>
          </a:p>
          <a:p>
            <a:pPr>
              <a:spcBef>
                <a:spcPct val="20000"/>
              </a:spcBef>
              <a:spcAft>
                <a:spcPts val="600"/>
              </a:spcAft>
              <a:buFont typeface="Wingdings" pitchFamily="2" charset="2"/>
              <a:buNone/>
            </a:pPr>
            <a:r>
              <a:rPr lang="en-US" sz="2400" dirty="0">
                <a:latin typeface="Franklin Gothic Medium" pitchFamily="34" charset="0"/>
              </a:rPr>
              <a:t> </a:t>
            </a:r>
            <a:r>
              <a:rPr lang="en-US" sz="2400" dirty="0" smtClean="0">
                <a:latin typeface="Franklin Gothic Medium" pitchFamily="34" charset="0"/>
              </a:rPr>
              <a:t>2) Condition of College and Career Readiness-</a:t>
            </a:r>
            <a:r>
              <a:rPr lang="en-US" sz="1400" dirty="0" smtClean="0">
                <a:latin typeface="Franklin Gothic Medium" pitchFamily="34" charset="0"/>
              </a:rPr>
              <a:t>Is ACT’s annual report on the college readiness of the most recent high school graduation class. </a:t>
            </a:r>
            <a:endParaRPr lang="en-US" sz="2400" dirty="0" smtClean="0">
              <a:latin typeface="Franklin Gothic Medium" pitchFamily="34" charset="0"/>
            </a:endParaRPr>
          </a:p>
          <a:p>
            <a:pPr>
              <a:spcBef>
                <a:spcPct val="20000"/>
              </a:spcBef>
              <a:spcAft>
                <a:spcPts val="600"/>
              </a:spcAft>
              <a:buFont typeface="Wingdings" pitchFamily="2" charset="2"/>
              <a:buNone/>
            </a:pPr>
            <a:r>
              <a:rPr lang="en-US" sz="2400" dirty="0">
                <a:latin typeface="Franklin Gothic Medium" pitchFamily="34" charset="0"/>
              </a:rPr>
              <a:t> </a:t>
            </a:r>
            <a:r>
              <a:rPr lang="en-US" sz="2400" dirty="0" smtClean="0">
                <a:latin typeface="Franklin Gothic Medium" pitchFamily="34" charset="0"/>
              </a:rPr>
              <a:t>3) College Choice Report-Part 1-Preference and Prospect-</a:t>
            </a:r>
            <a:r>
              <a:rPr lang="en-US" sz="1400" dirty="0" smtClean="0">
                <a:latin typeface="Franklin Gothic Medium" pitchFamily="34" charset="0"/>
              </a:rPr>
              <a:t>The self-reported college preferences and ACT Educational Opportunity Service (EOS) participation rates of the ACT-tested high school graduating class of 2012</a:t>
            </a:r>
            <a:endParaRPr lang="en-US" sz="2400" dirty="0" smtClean="0">
              <a:latin typeface="Franklin Gothic Medium" pitchFamily="34" charset="0"/>
            </a:endParaRPr>
          </a:p>
          <a:p>
            <a:pPr>
              <a:spcBef>
                <a:spcPct val="20000"/>
              </a:spcBef>
              <a:spcAft>
                <a:spcPts val="600"/>
              </a:spcAft>
              <a:buFont typeface="Wingdings" pitchFamily="2" charset="2"/>
              <a:buNone/>
            </a:pPr>
            <a:r>
              <a:rPr lang="en-US" sz="2400" dirty="0">
                <a:latin typeface="Franklin Gothic Medium" pitchFamily="34" charset="0"/>
              </a:rPr>
              <a:t> </a:t>
            </a:r>
            <a:r>
              <a:rPr lang="en-US" sz="2400" dirty="0" smtClean="0">
                <a:latin typeface="Franklin Gothic Medium" pitchFamily="34" charset="0"/>
              </a:rPr>
              <a:t>4) College Choice Report-Part 2- Enrollment Patterns- </a:t>
            </a:r>
            <a:r>
              <a:rPr lang="en-US" sz="1400" dirty="0" smtClean="0">
                <a:latin typeface="Franklin Gothic Medium" pitchFamily="34" charset="0"/>
              </a:rPr>
              <a:t>The College enrollment of the ACT tested high School</a:t>
            </a:r>
            <a:r>
              <a:rPr lang="en-US" sz="1400" dirty="0">
                <a:latin typeface="Franklin Gothic Medium" pitchFamily="34" charset="0"/>
              </a:rPr>
              <a:t> </a:t>
            </a:r>
            <a:r>
              <a:rPr lang="en-US" sz="1400" dirty="0" smtClean="0">
                <a:latin typeface="Franklin Gothic Medium" pitchFamily="34" charset="0"/>
              </a:rPr>
              <a:t>graduation class of 2012, focusing on student mobility, the extent to which students’ college choices match their preferences, and the enrollment rates of students selected through EOS. </a:t>
            </a:r>
            <a:endParaRPr lang="en-US" sz="2400" dirty="0" smtClean="0">
              <a:latin typeface="Franklin Gothic Medium" pitchFamily="34" charset="0"/>
            </a:endParaRPr>
          </a:p>
          <a:p>
            <a:pPr>
              <a:spcBef>
                <a:spcPct val="20000"/>
              </a:spcBef>
              <a:spcAft>
                <a:spcPts val="600"/>
              </a:spcAft>
              <a:buFont typeface="Wingdings" pitchFamily="2" charset="2"/>
              <a:buNone/>
            </a:pPr>
            <a:r>
              <a:rPr lang="en-US" sz="2400" dirty="0" smtClean="0">
                <a:latin typeface="Franklin Gothic Medium" pitchFamily="34" charset="0"/>
              </a:rPr>
              <a:t> 5) Reality of College and Career Readiness-</a:t>
            </a:r>
            <a:r>
              <a:rPr lang="en-US" sz="1400" dirty="0" smtClean="0">
                <a:latin typeface="Franklin Gothic Medium" pitchFamily="34" charset="0"/>
              </a:rPr>
              <a:t>Traces the college enrollment, retention, re-enrollment, and migration patterns of the 2011 ACT tested high school graduates. </a:t>
            </a:r>
            <a:endParaRPr lang="en-US" sz="2400" dirty="0">
              <a:latin typeface="Franklin Gothic Medium" pitchFamily="34" charset="0"/>
            </a:endParaRP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0668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30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895600" y="1752600"/>
            <a:ext cx="333777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6600" b="1" dirty="0"/>
              <a:t> </a:t>
            </a:r>
            <a:r>
              <a:rPr lang="en-US" sz="4400" b="1" dirty="0"/>
              <a:t>Questions </a:t>
            </a:r>
          </a:p>
        </p:txBody>
      </p:sp>
      <p:pic>
        <p:nvPicPr>
          <p:cNvPr id="4" name="Picture 2" descr="C:\Users\garciaj\AppData\Local\Microsoft\Windows\Temporary Internet Files\Content.IE5\SA52CQLP\MC90043151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0986" y="2860596"/>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50875"/>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9730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garciaj\AppData\Local\Microsoft\Windows\Temporary Internet Files\Content.IE5\70GQAKT8\MC900431507[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155737"/>
            <a:ext cx="448244" cy="44824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2594" y="5724525"/>
            <a:ext cx="4508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733800"/>
            <a:ext cx="4602163"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8600" y="5144856"/>
            <a:ext cx="1495922" cy="369332"/>
          </a:xfrm>
          <a:prstGeom prst="rect">
            <a:avLst/>
          </a:prstGeom>
          <a:noFill/>
        </p:spPr>
        <p:txBody>
          <a:bodyPr wrap="none" rtlCol="0">
            <a:spAutoFit/>
          </a:bodyPr>
          <a:lstStyle/>
          <a:p>
            <a:r>
              <a:rPr lang="en-US" dirty="0" smtClean="0">
                <a:solidFill>
                  <a:schemeClr val="tx2"/>
                </a:solidFill>
              </a:rPr>
              <a:t>319-333-4861</a:t>
            </a:r>
            <a:endParaRPr lang="en-US" dirty="0">
              <a:solidFill>
                <a:schemeClr val="tx2"/>
              </a:solidFill>
            </a:endParaRPr>
          </a:p>
        </p:txBody>
      </p:sp>
      <p:sp>
        <p:nvSpPr>
          <p:cNvPr id="3" name="TextBox 2"/>
          <p:cNvSpPr txBox="1"/>
          <p:nvPr/>
        </p:nvSpPr>
        <p:spPr>
          <a:xfrm>
            <a:off x="4057650" y="5694918"/>
            <a:ext cx="2083904" cy="369332"/>
          </a:xfrm>
          <a:prstGeom prst="rect">
            <a:avLst/>
          </a:prstGeom>
          <a:noFill/>
        </p:spPr>
        <p:txBody>
          <a:bodyPr wrap="none" rtlCol="0">
            <a:spAutoFit/>
          </a:bodyPr>
          <a:lstStyle/>
          <a:p>
            <a:r>
              <a:rPr lang="en-US" dirty="0" smtClean="0">
                <a:solidFill>
                  <a:schemeClr val="tx2"/>
                </a:solidFill>
              </a:rPr>
              <a:t>Juan.garcia@act.org</a:t>
            </a:r>
            <a:endParaRPr lang="en-US" dirty="0">
              <a:solidFill>
                <a:schemeClr val="tx2"/>
              </a:solidFill>
            </a:endParaRPr>
          </a:p>
        </p:txBody>
      </p:sp>
      <p:pic>
        <p:nvPicPr>
          <p:cNvPr id="296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7620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23399" y="2362200"/>
            <a:ext cx="3374963" cy="923330"/>
          </a:xfrm>
          <a:prstGeom prst="rect">
            <a:avLst/>
          </a:prstGeom>
          <a:noFill/>
        </p:spPr>
        <p:txBody>
          <a:bodyPr wrap="none" rtlCol="0">
            <a:spAutoFit/>
          </a:bodyPr>
          <a:lstStyle/>
          <a:p>
            <a:r>
              <a:rPr lang="en-US" sz="5400" b="1" dirty="0" smtClean="0">
                <a:solidFill>
                  <a:schemeClr val="tx2"/>
                </a:solidFill>
              </a:rPr>
              <a:t>Thank You!</a:t>
            </a:r>
            <a:endParaRPr lang="en-US" sz="5400" b="1" dirty="0">
              <a:solidFill>
                <a:schemeClr val="tx2"/>
              </a:solidFill>
            </a:endParaRPr>
          </a:p>
        </p:txBody>
      </p:sp>
    </p:spTree>
    <p:extLst>
      <p:ext uri="{BB962C8B-B14F-4D97-AF65-F5344CB8AC3E}">
        <p14:creationId xmlns:p14="http://schemas.microsoft.com/office/powerpoint/2010/main" val="897931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52600"/>
            <a:ext cx="7939880" cy="4953000"/>
          </a:xfrm>
          <a:prstGeom prst="rect">
            <a:avLst/>
          </a:prstGeom>
          <a:noFill/>
          <a:ln>
            <a:noFill/>
          </a:ln>
        </p:spPr>
      </p:pic>
      <p:sp>
        <p:nvSpPr>
          <p:cNvPr id="4" name="Rectangle 3"/>
          <p:cNvSpPr/>
          <p:nvPr/>
        </p:nvSpPr>
        <p:spPr>
          <a:xfrm>
            <a:off x="762000" y="1143000"/>
            <a:ext cx="8153400" cy="461665"/>
          </a:xfrm>
          <a:prstGeom prst="rect">
            <a:avLst/>
          </a:prstGeom>
        </p:spPr>
        <p:txBody>
          <a:bodyPr wrap="square">
            <a:spAutoFit/>
          </a:bodyPr>
          <a:lstStyle/>
          <a:p>
            <a:pPr algn="ctr"/>
            <a:r>
              <a:rPr lang="en-US" sz="2400" b="1" dirty="0"/>
              <a:t>Number of ACT-Tested High School Graduates, </a:t>
            </a:r>
            <a:r>
              <a:rPr lang="en-US" sz="2400" b="1" dirty="0" smtClean="0"/>
              <a:t>2014</a:t>
            </a: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3425" y="1743075"/>
            <a:ext cx="32258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8868" y="-963612"/>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902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bwMode="auto">
          <a:xfrm>
            <a:off x="685800" y="1066800"/>
            <a:ext cx="7772400" cy="1228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b="1" dirty="0" smtClean="0">
                <a:latin typeface="Arial" charset="0"/>
                <a:ea typeface="ＭＳ Ｐゴシック" pitchFamily="34" charset="-128"/>
                <a:cs typeface="Arial" charset="0"/>
              </a:rPr>
              <a:t>The 2014 Condition of College and Career Readiness of Hispanic Students</a:t>
            </a:r>
          </a:p>
        </p:txBody>
      </p:sp>
      <p:sp>
        <p:nvSpPr>
          <p:cNvPr id="3" name="TextBox 3"/>
          <p:cNvSpPr txBox="1">
            <a:spLocks noChangeArrowheads="1"/>
          </p:cNvSpPr>
          <p:nvPr/>
        </p:nvSpPr>
        <p:spPr bwMode="auto">
          <a:xfrm>
            <a:off x="714374" y="2259013"/>
            <a:ext cx="812482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285750" indent="-285750" eaLnBrk="1" hangingPunct="1">
              <a:buFont typeface="Wingdings" pitchFamily="2" charset="2"/>
              <a:buChar char="Ø"/>
              <a:defRPr/>
            </a:pPr>
            <a:r>
              <a:rPr lang="en-US" sz="2400" dirty="0" smtClean="0">
                <a:cs typeface="Arial" charset="0"/>
              </a:rPr>
              <a:t>In </a:t>
            </a:r>
            <a:r>
              <a:rPr lang="en-US" sz="2400" dirty="0" smtClean="0">
                <a:cs typeface="Arial" charset="0"/>
              </a:rPr>
              <a:t>2014  </a:t>
            </a:r>
            <a:r>
              <a:rPr lang="en-US" sz="2400" b="1" dirty="0" smtClean="0">
                <a:cs typeface="Arial" charset="0"/>
              </a:rPr>
              <a:t>281,216 </a:t>
            </a:r>
            <a:r>
              <a:rPr lang="en-US" sz="2400" dirty="0" smtClean="0">
                <a:cs typeface="Arial" charset="0"/>
              </a:rPr>
              <a:t>Hispanic students, graduating from High School took The ACT.</a:t>
            </a:r>
          </a:p>
          <a:p>
            <a:pPr marL="285750" indent="-285750" eaLnBrk="1" hangingPunct="1">
              <a:buFont typeface="Wingdings" pitchFamily="2" charset="2"/>
              <a:buChar char="Ø"/>
              <a:defRPr/>
            </a:pPr>
            <a:r>
              <a:rPr lang="en-US" sz="2400" dirty="0" smtClean="0">
                <a:cs typeface="Arial" charset="0"/>
              </a:rPr>
              <a:t>Between 2009 and 2013, the number of Hispanic students taking The ACT grew 94%</a:t>
            </a:r>
          </a:p>
          <a:p>
            <a:pPr marL="285750" indent="-285750" eaLnBrk="1" hangingPunct="1">
              <a:buFont typeface="Wingdings" pitchFamily="2" charset="2"/>
              <a:buChar char="Ø"/>
              <a:defRPr/>
            </a:pPr>
            <a:endParaRPr lang="en-US" dirty="0" smtClean="0">
              <a:cs typeface="Arial" charset="0"/>
            </a:endParaRPr>
          </a:p>
          <a:p>
            <a:pPr eaLnBrk="1" hangingPunct="1">
              <a:defRPr/>
            </a:pPr>
            <a:endParaRPr lang="en-US" dirty="0" smtClean="0">
              <a:cs typeface="Arial" charset="0"/>
            </a:endParaRPr>
          </a:p>
          <a:p>
            <a:pPr eaLnBrk="1" hangingPunct="1">
              <a:defRPr/>
            </a:pPr>
            <a:endParaRPr lang="en-US" dirty="0">
              <a:cs typeface="Arial" charset="0"/>
            </a:endParaRPr>
          </a:p>
          <a:p>
            <a:pPr eaLnBrk="1" hangingPunct="1">
              <a:defRPr/>
            </a:pPr>
            <a:endParaRPr lang="en-US" dirty="0" smtClean="0">
              <a:cs typeface="Arial" charset="0"/>
            </a:endParaRPr>
          </a:p>
          <a:p>
            <a:pPr eaLnBrk="1" hangingPunct="1">
              <a:defRPr/>
            </a:pPr>
            <a:endParaRPr lang="en-US" dirty="0">
              <a:cs typeface="Arial" charset="0"/>
            </a:endParaRPr>
          </a:p>
          <a:p>
            <a:pPr eaLnBrk="1" hangingPunct="1">
              <a:defRPr/>
            </a:pPr>
            <a:endParaRPr lang="en-US" dirty="0" smtClean="0">
              <a:cs typeface="Arial" charset="0"/>
            </a:endParaRPr>
          </a:p>
          <a:p>
            <a:pPr eaLnBrk="1" hangingPunct="1">
              <a:defRPr/>
            </a:pPr>
            <a:endParaRPr lang="en-US" dirty="0">
              <a:cs typeface="Arial" charset="0"/>
            </a:endParaRPr>
          </a:p>
          <a:p>
            <a:pPr eaLnBrk="1" hangingPunct="1">
              <a:defRPr/>
            </a:pPr>
            <a:endParaRPr lang="en-US" dirty="0" smtClean="0">
              <a:cs typeface="Arial" charset="0"/>
            </a:endParaRPr>
          </a:p>
          <a:p>
            <a:pPr algn="ctr" eaLnBrk="1" hangingPunct="1">
              <a:defRPr/>
            </a:pPr>
            <a:r>
              <a:rPr lang="en-US" sz="2400" b="1" i="1" dirty="0" smtClean="0">
                <a:cs typeface="Arial" charset="0"/>
              </a:rPr>
              <a:t>Are our students meeting the college and </a:t>
            </a:r>
          </a:p>
          <a:p>
            <a:pPr algn="ctr" eaLnBrk="1" hangingPunct="1">
              <a:defRPr/>
            </a:pPr>
            <a:r>
              <a:rPr lang="en-US" sz="2400" b="1" i="1" dirty="0" smtClean="0">
                <a:cs typeface="Arial" charset="0"/>
              </a:rPr>
              <a:t>career readiness benchmarks?</a:t>
            </a:r>
          </a:p>
          <a:p>
            <a:pPr marL="285750" indent="-285750" eaLnBrk="1" hangingPunct="1">
              <a:buFont typeface="Wingdings" pitchFamily="2" charset="2"/>
              <a:buChar char="Ø"/>
              <a:defRPr/>
            </a:pPr>
            <a:endParaRPr lang="en-US" dirty="0" smtClean="0">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822412"/>
            <a:ext cx="4198145" cy="2223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8857" y="-9906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902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38151" y="1047750"/>
            <a:ext cx="8515349" cy="685799"/>
          </a:xfrm>
        </p:spPr>
        <p:txBody>
          <a:bodyPr>
            <a:normAutofit fontScale="90000"/>
          </a:bodyPr>
          <a:lstStyle/>
          <a:p>
            <a:r>
              <a:rPr lang="en-US" b="1" dirty="0" smtClean="0">
                <a:solidFill>
                  <a:schemeClr val="tx1">
                    <a:lumMod val="90000"/>
                    <a:lumOff val="10000"/>
                  </a:schemeClr>
                </a:solidFill>
              </a:rPr>
              <a:t>What is meant by College Readiness</a:t>
            </a:r>
          </a:p>
        </p:txBody>
      </p:sp>
      <p:sp>
        <p:nvSpPr>
          <p:cNvPr id="41987" name="Rectangle 3"/>
          <p:cNvSpPr>
            <a:spLocks noGrp="1" noChangeArrowheads="1"/>
          </p:cNvSpPr>
          <p:nvPr>
            <p:ph idx="1"/>
          </p:nvPr>
        </p:nvSpPr>
        <p:spPr>
          <a:xfrm>
            <a:off x="485776" y="1600200"/>
            <a:ext cx="8353424" cy="5326380"/>
          </a:xfrm>
        </p:spPr>
        <p:txBody>
          <a:bodyPr>
            <a:normAutofit/>
          </a:bodyPr>
          <a:lstStyle/>
          <a:p>
            <a:endParaRPr lang="en-US" sz="2800" dirty="0" smtClean="0"/>
          </a:p>
          <a:p>
            <a:r>
              <a:rPr lang="en-US" sz="2800" dirty="0" smtClean="0"/>
              <a:t>ACT </a:t>
            </a:r>
            <a:r>
              <a:rPr lang="en-US" sz="2800" b="1" dirty="0" smtClean="0"/>
              <a:t>defines college readiness …</a:t>
            </a:r>
          </a:p>
          <a:p>
            <a:pPr marL="304800" lvl="1" indent="0">
              <a:buNone/>
            </a:pPr>
            <a:r>
              <a:rPr lang="en-US" sz="2800" dirty="0" smtClean="0"/>
              <a:t>As </a:t>
            </a:r>
            <a:r>
              <a:rPr lang="en-US" sz="2800" dirty="0" smtClean="0"/>
              <a:t>the level of achievement a student needs to be ready to enroll and succeed (without remediation) in credit-bearing, first-year postsecondary courses</a:t>
            </a:r>
          </a:p>
          <a:p>
            <a:pPr lvl="2"/>
            <a:endParaRPr lang="en-US" dirty="0" smtClean="0"/>
          </a:p>
          <a:p>
            <a:pPr lvl="2"/>
            <a:r>
              <a:rPr lang="en-US" sz="2200" dirty="0" smtClean="0"/>
              <a:t>Academic readiness in English, Reading, Math, &amp; Science</a:t>
            </a:r>
          </a:p>
          <a:p>
            <a:pPr lvl="2"/>
            <a:r>
              <a:rPr lang="en-US" sz="2200" dirty="0" smtClean="0"/>
              <a:t>Other domains not included … at this time (e.g., behaviors, goals)</a:t>
            </a:r>
          </a:p>
          <a:p>
            <a:pPr lvl="2"/>
            <a:r>
              <a:rPr lang="en-US" sz="2200" dirty="0" smtClean="0"/>
              <a:t>Relevant for 2-year and 4-year postsecondary institutions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9906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879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1143000"/>
            <a:ext cx="8677221" cy="685799"/>
          </a:xfrm>
        </p:spPr>
        <p:txBody>
          <a:bodyPr>
            <a:normAutofit fontScale="90000"/>
          </a:bodyPr>
          <a:lstStyle/>
          <a:p>
            <a:r>
              <a:rPr lang="en-US" b="1" dirty="0">
                <a:solidFill>
                  <a:schemeClr val="tx1">
                    <a:lumMod val="90000"/>
                    <a:lumOff val="10000"/>
                  </a:schemeClr>
                </a:solidFill>
              </a:rPr>
              <a:t>What is meant by College Readiness</a:t>
            </a:r>
            <a:endParaRPr lang="en-US" b="1" dirty="0" smtClean="0">
              <a:solidFill>
                <a:schemeClr val="tx1">
                  <a:lumMod val="90000"/>
                  <a:lumOff val="10000"/>
                </a:schemeClr>
              </a:solidFill>
            </a:endParaRPr>
          </a:p>
        </p:txBody>
      </p:sp>
      <p:sp>
        <p:nvSpPr>
          <p:cNvPr id="41987" name="Rectangle 3"/>
          <p:cNvSpPr>
            <a:spLocks noGrp="1" noChangeArrowheads="1"/>
          </p:cNvSpPr>
          <p:nvPr>
            <p:ph idx="1"/>
          </p:nvPr>
        </p:nvSpPr>
        <p:spPr>
          <a:xfrm>
            <a:off x="600075" y="2133600"/>
            <a:ext cx="8229600" cy="4335780"/>
          </a:xfrm>
        </p:spPr>
        <p:txBody>
          <a:bodyPr>
            <a:normAutofit/>
          </a:bodyPr>
          <a:lstStyle/>
          <a:p>
            <a:r>
              <a:rPr lang="en-US" sz="2800" dirty="0" smtClean="0"/>
              <a:t>ACT </a:t>
            </a:r>
            <a:r>
              <a:rPr lang="en-US" sz="2800" b="1" dirty="0" smtClean="0"/>
              <a:t>College Readiness Benchmarks </a:t>
            </a:r>
          </a:p>
          <a:p>
            <a:pPr marL="304800" lvl="1" indent="0">
              <a:buNone/>
            </a:pPr>
            <a:r>
              <a:rPr lang="en-US" sz="2800" dirty="0" smtClean="0"/>
              <a:t>Are </a:t>
            </a:r>
            <a:r>
              <a:rPr lang="en-US" sz="2800" dirty="0"/>
              <a:t>scores on the ACT subject-area tests that represent </a:t>
            </a:r>
            <a:r>
              <a:rPr lang="en-US" sz="2800" dirty="0" smtClean="0"/>
              <a:t>a high probability of success </a:t>
            </a:r>
            <a:r>
              <a:rPr lang="en-US" sz="2800" dirty="0"/>
              <a:t>in corresponding </a:t>
            </a:r>
            <a:r>
              <a:rPr lang="en-US" sz="2800" dirty="0" smtClean="0"/>
              <a:t>credit-bearing </a:t>
            </a:r>
            <a:r>
              <a:rPr lang="en-US" sz="2800" dirty="0"/>
              <a:t>first-year college </a:t>
            </a:r>
            <a:r>
              <a:rPr lang="en-US" sz="2800" dirty="0" smtClean="0"/>
              <a:t>courses</a:t>
            </a:r>
          </a:p>
          <a:p>
            <a:pPr lvl="2"/>
            <a:r>
              <a:rPr lang="en-US" sz="2200" dirty="0" smtClean="0"/>
              <a:t>Based </a:t>
            </a:r>
            <a:r>
              <a:rPr lang="en-US" sz="2200" dirty="0" smtClean="0"/>
              <a:t>on 230K postsecondary students at 200+ PSEs</a:t>
            </a:r>
          </a:p>
          <a:p>
            <a:pPr lvl="2"/>
            <a:r>
              <a:rPr lang="en-US" sz="2200" i="1" dirty="0" smtClean="0"/>
              <a:t>Typical</a:t>
            </a:r>
            <a:r>
              <a:rPr lang="en-US" sz="2200" dirty="0" smtClean="0"/>
              <a:t> set of expectations – representative of 2- &amp; 4-year PSEs nationally</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990600"/>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6941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56"/>
          <p:cNvSpPr>
            <a:spLocks noChangeArrowheads="1"/>
          </p:cNvSpPr>
          <p:nvPr/>
        </p:nvSpPr>
        <p:spPr bwMode="auto">
          <a:xfrm>
            <a:off x="427038" y="3952080"/>
            <a:ext cx="8001000" cy="525463"/>
          </a:xfrm>
          <a:prstGeom prst="rect">
            <a:avLst/>
          </a:prstGeom>
          <a:solidFill>
            <a:schemeClr val="tx2">
              <a:lumMod val="25000"/>
              <a:lumOff val="75000"/>
            </a:schemeClr>
          </a:solidFill>
          <a:ln>
            <a:noFill/>
          </a:ln>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defTabSz="457200">
              <a:defRPr/>
            </a:pPr>
            <a:endParaRPr lang="en-US" sz="1600" kern="1200" dirty="0">
              <a:solidFill>
                <a:srgbClr val="002D62">
                  <a:lumMod val="75000"/>
                  <a:lumOff val="25000"/>
                </a:srgbClr>
              </a:solidFill>
              <a:latin typeface="Arial" pitchFamily="34" charset="0"/>
            </a:endParaRPr>
          </a:p>
        </p:txBody>
      </p:sp>
      <p:sp>
        <p:nvSpPr>
          <p:cNvPr id="51203" name="Slide Number Placeholder 5"/>
          <p:cNvSpPr txBox="1">
            <a:spLocks/>
          </p:cNvSpPr>
          <p:nvPr/>
        </p:nvSpPr>
        <p:spPr bwMode="auto">
          <a:xfrm>
            <a:off x="8458200" y="6284913"/>
            <a:ext cx="2286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457200">
              <a:lnSpc>
                <a:spcPts val="1000"/>
              </a:lnSpc>
            </a:pPr>
            <a:fld id="{6A46A5E1-8DB1-441D-B349-131BA403FC32}" type="slidenum">
              <a:rPr lang="en-US" sz="900" b="1" kern="1200">
                <a:solidFill>
                  <a:prstClr val="white"/>
                </a:solidFill>
                <a:latin typeface="Arial MT Std"/>
                <a:ea typeface="+mn-ea"/>
                <a:cs typeface="+mn-cs"/>
              </a:rPr>
              <a:pPr algn="ctr" defTabSz="457200">
                <a:lnSpc>
                  <a:spcPts val="1000"/>
                </a:lnSpc>
              </a:pPr>
              <a:t>8</a:t>
            </a:fld>
            <a:endParaRPr lang="en-US" sz="900" b="1" kern="1200" dirty="0">
              <a:solidFill>
                <a:prstClr val="white"/>
              </a:solidFill>
              <a:latin typeface="Arial MT Std"/>
              <a:ea typeface="+mn-ea"/>
              <a:cs typeface="+mn-cs"/>
            </a:endParaRPr>
          </a:p>
        </p:txBody>
      </p:sp>
      <p:graphicFrame>
        <p:nvGraphicFramePr>
          <p:cNvPr id="9" name="Group 7"/>
          <p:cNvGraphicFramePr>
            <a:graphicFrameLocks noGrp="1"/>
          </p:cNvGraphicFramePr>
          <p:nvPr>
            <p:extLst>
              <p:ext uri="{D42A27DB-BD31-4B8C-83A1-F6EECF244321}">
                <p14:modId xmlns:p14="http://schemas.microsoft.com/office/powerpoint/2010/main" val="1407285705"/>
              </p:ext>
            </p:extLst>
          </p:nvPr>
        </p:nvGraphicFramePr>
        <p:xfrm>
          <a:off x="427038" y="3886200"/>
          <a:ext cx="8001000" cy="2074936"/>
        </p:xfrm>
        <a:graphic>
          <a:graphicData uri="http://schemas.openxmlformats.org/drawingml/2006/table">
            <a:tbl>
              <a:tblPr/>
              <a:tblGrid>
                <a:gridCol w="1035050"/>
                <a:gridCol w="2305050"/>
                <a:gridCol w="1165225"/>
                <a:gridCol w="1165225"/>
                <a:gridCol w="1165225"/>
                <a:gridCol w="1165225"/>
              </a:tblGrid>
              <a:tr h="364955">
                <a:tc row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MT Std"/>
                          <a:ea typeface="ＭＳ Ｐゴシック"/>
                          <a:cs typeface="Arial MT Std"/>
                        </a:rPr>
                        <a:t>Test</a:t>
                      </a:r>
                    </a:p>
                  </a:txBody>
                  <a:tcPr marL="91429" marR="91429" marT="45707" marB="45707"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MT Std"/>
                          <a:ea typeface="ＭＳ Ｐゴシック"/>
                          <a:cs typeface="Arial MT Std"/>
                        </a:rPr>
                        <a:t>College Course</a:t>
                      </a:r>
                    </a:p>
                  </a:txBody>
                  <a:tcPr marL="91429" marR="91429" marT="45707" marB="45707"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endParaRPr kumimoji="0" lang="en-US" sz="1700" b="0" i="0" u="none" strike="noStrike" cap="none" normalizeH="0" baseline="0" dirty="0" smtClean="0">
                        <a:ln>
                          <a:noFill/>
                        </a:ln>
                        <a:solidFill>
                          <a:srgbClr val="000000"/>
                        </a:solidFill>
                        <a:effectLst/>
                        <a:latin typeface="Arial"/>
                        <a:ea typeface="ＭＳ Ｐゴシック"/>
                        <a:cs typeface="Arial"/>
                      </a:endParaRPr>
                    </a:p>
                  </a:txBody>
                  <a:tcPr marL="91429" marR="91429" marT="45707" marB="45707" anchor="b" horzOverflow="overflow">
                    <a:lnL>
                      <a:noFill/>
                    </a:lnL>
                    <a:lnR>
                      <a:noFill/>
                    </a:lnR>
                    <a:lnT>
                      <a:noFill/>
                    </a:lnT>
                    <a:lnB>
                      <a:noFill/>
                    </a:lnB>
                    <a:lnTlToBr>
                      <a:noFill/>
                    </a:lnTlToBr>
                    <a:lnBlToTr>
                      <a:noFill/>
                    </a:lnBlToTr>
                    <a:noFill/>
                  </a:tcPr>
                </a:tc>
                <a:tc hMerge="1">
                  <a:txBody>
                    <a:bodyPr/>
                    <a:lstStyle/>
                    <a:p>
                      <a:endParaRPr lang="en-US"/>
                    </a:p>
                  </a:txBody>
                  <a:tcPr/>
                </a:tc>
                <a:tc rowSpan="2">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MT Std"/>
                          <a:ea typeface="ＭＳ Ｐゴシック"/>
                          <a:cs typeface="Arial MT Std"/>
                        </a:rPr>
                        <a:t>ACT Plan</a:t>
                      </a:r>
                    </a:p>
                  </a:txBody>
                  <a:tcPr marL="91429" marR="91429" marT="45707" marB="45707"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0000"/>
                          </a:solidFill>
                          <a:effectLst/>
                          <a:latin typeface="Arial MT Std"/>
                          <a:ea typeface="ＭＳ Ｐゴシック"/>
                          <a:cs typeface="Arial MT Std"/>
                        </a:rPr>
                        <a:t>The ACT</a:t>
                      </a:r>
                    </a:p>
                  </a:txBody>
                  <a:tcPr marL="91429" marR="91429" marT="45707" marB="45707"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43742">
                <a:tc vMerge="1">
                  <a:txBody>
                    <a:bodyPr/>
                    <a:lstStyle/>
                    <a:p>
                      <a:endParaRPr lang="en-US"/>
                    </a:p>
                  </a:txBody>
                  <a:tcPr/>
                </a:tc>
                <a:tc vMerge="1">
                  <a:txBody>
                    <a:bodyPr/>
                    <a:lstStyle/>
                    <a:p>
                      <a:endParaRPr lang="en-US"/>
                    </a:p>
                  </a:txBody>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MT Std"/>
                          <a:ea typeface="ＭＳ Ｐゴシック"/>
                          <a:cs typeface="Arial MT Std"/>
                        </a:rPr>
                        <a:t>8th Grade</a:t>
                      </a:r>
                    </a:p>
                  </a:txBody>
                  <a:tcPr marL="91429" marR="91429" marT="45707" marB="45707"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MT Std"/>
                          <a:ea typeface="ＭＳ Ｐゴシック"/>
                          <a:cs typeface="Arial MT Std"/>
                        </a:rPr>
                        <a:t>9th Grade</a:t>
                      </a:r>
                    </a:p>
                  </a:txBody>
                  <a:tcPr marL="91429" marR="91429" marT="45707" marB="45707"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r>
              <a:tr h="36495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English</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English Composition</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13</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14</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15</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18</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r>
              <a:tr h="371302">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Math </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College Algebra </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17</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18</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19</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22</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10000"/>
                        <a:lumOff val="90000"/>
                      </a:schemeClr>
                    </a:solidFill>
                  </a:tcPr>
                </a:tc>
              </a:tr>
              <a:tr h="36495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Reading</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Social Sciences</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16</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17</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18</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22</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4955">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Science</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Biology</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18</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19</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20</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Arial MT Std"/>
                          <a:ea typeface="ＭＳ Ｐゴシック"/>
                          <a:cs typeface="Arial MT Std"/>
                        </a:rPr>
                        <a:t>23</a:t>
                      </a:r>
                    </a:p>
                  </a:txBody>
                  <a:tcPr marL="91429" marR="91429" marT="45707" marB="45707"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250" name="Text Box 54"/>
          <p:cNvSpPr txBox="1">
            <a:spLocks noChangeArrowheads="1"/>
          </p:cNvSpPr>
          <p:nvPr/>
        </p:nvSpPr>
        <p:spPr bwMode="auto">
          <a:xfrm>
            <a:off x="3962400" y="3952080"/>
            <a:ext cx="1600200" cy="36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5714" rIns="91429" bIns="45714">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defTabSz="457200">
              <a:spcBef>
                <a:spcPct val="50000"/>
              </a:spcBef>
            </a:pPr>
            <a:r>
              <a:rPr lang="en-US" b="1" kern="1200" dirty="0">
                <a:solidFill>
                  <a:srgbClr val="000000"/>
                </a:solidFill>
                <a:latin typeface="Arial MT Std"/>
                <a:ea typeface="ＭＳ Ｐゴシック" pitchFamily="34" charset="-128"/>
                <a:cs typeface="Arial MT Std"/>
              </a:rPr>
              <a:t>ACT Explore</a:t>
            </a:r>
          </a:p>
        </p:txBody>
      </p:sp>
      <p:sp>
        <p:nvSpPr>
          <p:cNvPr id="10" name="Title 1"/>
          <p:cNvSpPr>
            <a:spLocks noGrp="1"/>
          </p:cNvSpPr>
          <p:nvPr>
            <p:ph type="title"/>
          </p:nvPr>
        </p:nvSpPr>
        <p:spPr>
          <a:xfrm>
            <a:off x="138112" y="762000"/>
            <a:ext cx="8953499" cy="1143000"/>
          </a:xfrm>
        </p:spPr>
        <p:txBody>
          <a:bodyPr>
            <a:normAutofit/>
          </a:bodyPr>
          <a:lstStyle/>
          <a:p>
            <a:pPr algn="ctr"/>
            <a:r>
              <a:rPr lang="en-US" sz="4000" b="1" dirty="0" smtClean="0">
                <a:solidFill>
                  <a:schemeClr val="tx1">
                    <a:lumMod val="90000"/>
                    <a:lumOff val="10000"/>
                  </a:schemeClr>
                </a:solidFill>
              </a:rPr>
              <a:t>College Readiness Benchmarks</a:t>
            </a:r>
            <a:endParaRPr lang="en-US" sz="4000" b="1" dirty="0">
              <a:solidFill>
                <a:schemeClr val="tx1">
                  <a:lumMod val="90000"/>
                  <a:lumOff val="10000"/>
                </a:schemeClr>
              </a:solidFill>
            </a:endParaRP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1" y="1809750"/>
            <a:ext cx="87153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730" y="-1120775"/>
            <a:ext cx="4329113"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80892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smtClean="0">
              <a:latin typeface="Arial Rounded MT Bold" pitchFamily="34" charset="0"/>
              <a:cs typeface="Arial Rounded MT Bold" pitchFamily="34" charset="0"/>
            </a:endParaRPr>
          </a:p>
        </p:txBody>
      </p:sp>
      <p:sp>
        <p:nvSpPr>
          <p:cNvPr id="5017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smtClean="0">
              <a:latin typeface="Arial" pitchFamily="34" charset="0"/>
              <a:cs typeface="Arial" pitchFamily="34" charset="0"/>
            </a:endParaRPr>
          </a:p>
        </p:txBody>
      </p:sp>
      <p:pic>
        <p:nvPicPr>
          <p:cNvPr id="501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434975"/>
            <a:ext cx="8531225"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32"/>
          <p:cNvSpPr>
            <a:spLocks noChangeArrowheads="1"/>
          </p:cNvSpPr>
          <p:nvPr/>
        </p:nvSpPr>
        <p:spPr bwMode="auto">
          <a:xfrm flipH="1">
            <a:off x="171450" y="2503488"/>
            <a:ext cx="3860800" cy="1249362"/>
          </a:xfrm>
          <a:prstGeom prst="leftArrow">
            <a:avLst>
              <a:gd name="adj1" fmla="val 50000"/>
              <a:gd name="adj2" fmla="val 29730"/>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r>
              <a:rPr lang="en-US" sz="1200" b="1" dirty="0">
                <a:solidFill>
                  <a:prstClr val="white"/>
                </a:solidFill>
                <a:latin typeface="Arial MT Std"/>
                <a:cs typeface="Arial MT Std"/>
                <a:sym typeface="Arial"/>
                <a:rtl val="0"/>
              </a:rPr>
              <a:t>Statements that describe what students are </a:t>
            </a:r>
            <a:br>
              <a:rPr lang="en-US" sz="1200" b="1" dirty="0">
                <a:solidFill>
                  <a:prstClr val="white"/>
                </a:solidFill>
                <a:latin typeface="Arial MT Std"/>
                <a:cs typeface="Arial MT Std"/>
                <a:sym typeface="Arial"/>
                <a:rtl val="0"/>
              </a:rPr>
            </a:br>
            <a:r>
              <a:rPr lang="en-US" sz="1200" b="1" dirty="0">
                <a:solidFill>
                  <a:prstClr val="white"/>
                </a:solidFill>
                <a:latin typeface="Arial MT Std"/>
                <a:cs typeface="Arial MT Std"/>
                <a:sym typeface="Arial"/>
                <a:rtl val="0"/>
              </a:rPr>
              <a:t>likely to know and be able to do…</a:t>
            </a:r>
          </a:p>
        </p:txBody>
      </p:sp>
      <p:sp>
        <p:nvSpPr>
          <p:cNvPr id="6" name="AutoShape 32"/>
          <p:cNvSpPr>
            <a:spLocks noChangeArrowheads="1"/>
          </p:cNvSpPr>
          <p:nvPr/>
        </p:nvSpPr>
        <p:spPr bwMode="auto">
          <a:xfrm flipH="1">
            <a:off x="171450" y="4573588"/>
            <a:ext cx="3860800" cy="1249362"/>
          </a:xfrm>
          <a:prstGeom prst="leftArrow">
            <a:avLst>
              <a:gd name="adj1" fmla="val 50000"/>
              <a:gd name="adj2" fmla="val 29730"/>
            </a:avLst>
          </a:prstGeom>
          <a:solidFill>
            <a:schemeClr val="accent2"/>
          </a:solidFill>
          <a:ln>
            <a:no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sz="1200" b="1" dirty="0">
              <a:solidFill>
                <a:srgbClr val="CCC1DA"/>
              </a:solidFill>
              <a:latin typeface="Arial MT Std"/>
              <a:cs typeface="Arial MT Std"/>
              <a:sym typeface="Arial"/>
              <a:rtl val="0"/>
            </a:endParaRPr>
          </a:p>
          <a:p>
            <a:pPr>
              <a:defRPr/>
            </a:pPr>
            <a:r>
              <a:rPr lang="en-US" sz="1200" b="1" dirty="0">
                <a:solidFill>
                  <a:prstClr val="white"/>
                </a:solidFill>
                <a:latin typeface="Arial MT Std"/>
                <a:cs typeface="Arial MT Std"/>
                <a:sym typeface="Arial"/>
                <a:rtl val="0"/>
              </a:rPr>
              <a:t>And statements that provide suggestions to </a:t>
            </a:r>
          </a:p>
          <a:p>
            <a:pPr>
              <a:defRPr/>
            </a:pPr>
            <a:r>
              <a:rPr lang="en-US" sz="1200" b="1" dirty="0">
                <a:solidFill>
                  <a:prstClr val="white"/>
                </a:solidFill>
                <a:latin typeface="Arial MT Std"/>
                <a:cs typeface="Arial MT Std"/>
                <a:sym typeface="Arial"/>
                <a:rtl val="0"/>
              </a:rPr>
              <a:t>progress to a higher level of achievement</a:t>
            </a:r>
          </a:p>
          <a:p>
            <a:pPr>
              <a:defRPr/>
            </a:pPr>
            <a:endParaRPr lang="en-US" sz="1200" b="1" dirty="0">
              <a:solidFill>
                <a:prstClr val="white"/>
              </a:solidFill>
              <a:latin typeface="Arial MT Std"/>
              <a:cs typeface="Arial MT Std"/>
              <a:sym typeface="Arial"/>
              <a:rtl val="0"/>
            </a:endParaRPr>
          </a:p>
        </p:txBody>
      </p:sp>
      <p:sp>
        <p:nvSpPr>
          <p:cNvPr id="2" name="TextBox 1"/>
          <p:cNvSpPr txBox="1"/>
          <p:nvPr/>
        </p:nvSpPr>
        <p:spPr>
          <a:xfrm>
            <a:off x="3124200" y="6096000"/>
            <a:ext cx="2743200" cy="369332"/>
          </a:xfrm>
          <a:prstGeom prst="rect">
            <a:avLst/>
          </a:prstGeom>
          <a:noFill/>
        </p:spPr>
        <p:txBody>
          <a:bodyPr wrap="square" rtlCol="0">
            <a:spAutoFit/>
          </a:bodyPr>
          <a:lstStyle/>
          <a:p>
            <a:r>
              <a:rPr lang="en-US" dirty="0" smtClean="0">
                <a:solidFill>
                  <a:srgbClr val="FDF9DC"/>
                </a:solidFill>
                <a:cs typeface="Arial"/>
                <a:sym typeface="Arial"/>
                <a:rtl val="0"/>
              </a:rPr>
              <a:t>www.act.org/standard</a:t>
            </a:r>
            <a:endParaRPr lang="en-US" dirty="0">
              <a:solidFill>
                <a:srgbClr val="FDF9DC"/>
              </a:solidFill>
              <a:cs typeface="Arial"/>
              <a:sym typeface="Arial"/>
              <a:rtl val="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562600"/>
            <a:ext cx="2597150" cy="200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0865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Rebranding Colors 3">
    <a:dk1>
      <a:srgbClr val="002D62"/>
    </a:dk1>
    <a:lt1>
      <a:sysClr val="window" lastClr="FFFFFF"/>
    </a:lt1>
    <a:dk2>
      <a:srgbClr val="002D62"/>
    </a:dk2>
    <a:lt2>
      <a:srgbClr val="E31B23"/>
    </a:lt2>
    <a:accent1>
      <a:srgbClr val="FDF9DC"/>
    </a:accent1>
    <a:accent2>
      <a:srgbClr val="FFFFFF"/>
    </a:accent2>
    <a:accent3>
      <a:srgbClr val="FFFFFF"/>
    </a:accent3>
    <a:accent4>
      <a:srgbClr val="FFFFFE"/>
    </a:accent4>
    <a:accent5>
      <a:srgbClr val="FFFFFE"/>
    </a:accent5>
    <a:accent6>
      <a:srgbClr val="FFFFFE"/>
    </a:accent6>
    <a:hlink>
      <a:srgbClr val="93785C"/>
    </a:hlink>
    <a:folHlink>
      <a:srgbClr val="93785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Rebranding Colors 3">
    <a:dk1>
      <a:srgbClr val="002D62"/>
    </a:dk1>
    <a:lt1>
      <a:srgbClr val="FFFFFF"/>
    </a:lt1>
    <a:dk2>
      <a:srgbClr val="002D62"/>
    </a:dk2>
    <a:lt2>
      <a:srgbClr val="E31B23"/>
    </a:lt2>
    <a:accent1>
      <a:srgbClr val="FDF9DC"/>
    </a:accent1>
    <a:accent2>
      <a:srgbClr val="FFFFFF"/>
    </a:accent2>
    <a:accent3>
      <a:srgbClr val="FFFFFF"/>
    </a:accent3>
    <a:accent4>
      <a:srgbClr val="FFFFFE"/>
    </a:accent4>
    <a:accent5>
      <a:srgbClr val="FFFFFE"/>
    </a:accent5>
    <a:accent6>
      <a:srgbClr val="FFFFFE"/>
    </a:accent6>
    <a:hlink>
      <a:srgbClr val="93785C"/>
    </a:hlink>
    <a:folHlink>
      <a:srgbClr val="93785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Rebranding Colors 3">
    <a:dk1>
      <a:srgbClr val="002D62"/>
    </a:dk1>
    <a:lt1>
      <a:srgbClr val="FFFFFF"/>
    </a:lt1>
    <a:dk2>
      <a:srgbClr val="002D62"/>
    </a:dk2>
    <a:lt2>
      <a:srgbClr val="E31B23"/>
    </a:lt2>
    <a:accent1>
      <a:srgbClr val="FDF9DC"/>
    </a:accent1>
    <a:accent2>
      <a:srgbClr val="FFFFFF"/>
    </a:accent2>
    <a:accent3>
      <a:srgbClr val="FFFFFF"/>
    </a:accent3>
    <a:accent4>
      <a:srgbClr val="FFFFFE"/>
    </a:accent4>
    <a:accent5>
      <a:srgbClr val="FFFFFE"/>
    </a:accent5>
    <a:accent6>
      <a:srgbClr val="FFFFFE"/>
    </a:accent6>
    <a:hlink>
      <a:srgbClr val="93785C"/>
    </a:hlink>
    <a:folHlink>
      <a:srgbClr val="93785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Rebranding Colors 3">
    <a:dk1>
      <a:srgbClr val="002D62"/>
    </a:dk1>
    <a:lt1>
      <a:srgbClr val="FFFFFF"/>
    </a:lt1>
    <a:dk2>
      <a:srgbClr val="002D62"/>
    </a:dk2>
    <a:lt2>
      <a:srgbClr val="E31B23"/>
    </a:lt2>
    <a:accent1>
      <a:srgbClr val="FDF9DC"/>
    </a:accent1>
    <a:accent2>
      <a:srgbClr val="FFFFFF"/>
    </a:accent2>
    <a:accent3>
      <a:srgbClr val="FFFFFF"/>
    </a:accent3>
    <a:accent4>
      <a:srgbClr val="FFFFFE"/>
    </a:accent4>
    <a:accent5>
      <a:srgbClr val="FFFFFE"/>
    </a:accent5>
    <a:accent6>
      <a:srgbClr val="FFFFFE"/>
    </a:accent6>
    <a:hlink>
      <a:srgbClr val="93785C"/>
    </a:hlink>
    <a:folHlink>
      <a:srgbClr val="93785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Rebranding Colors 3">
    <a:dk1>
      <a:srgbClr val="002D62"/>
    </a:dk1>
    <a:lt1>
      <a:srgbClr val="FFFFFF"/>
    </a:lt1>
    <a:dk2>
      <a:srgbClr val="002D62"/>
    </a:dk2>
    <a:lt2>
      <a:srgbClr val="E31B23"/>
    </a:lt2>
    <a:accent1>
      <a:srgbClr val="FDF9DC"/>
    </a:accent1>
    <a:accent2>
      <a:srgbClr val="FFFFFF"/>
    </a:accent2>
    <a:accent3>
      <a:srgbClr val="FFFFFF"/>
    </a:accent3>
    <a:accent4>
      <a:srgbClr val="FFFFFE"/>
    </a:accent4>
    <a:accent5>
      <a:srgbClr val="FFFFFE"/>
    </a:accent5>
    <a:accent6>
      <a:srgbClr val="FFFFFE"/>
    </a:accent6>
    <a:hlink>
      <a:srgbClr val="93785C"/>
    </a:hlink>
    <a:folHlink>
      <a:srgbClr val="93785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Rebranding Colors 3">
    <a:dk1>
      <a:srgbClr val="002D62"/>
    </a:dk1>
    <a:lt1>
      <a:srgbClr val="FFFFFF"/>
    </a:lt1>
    <a:dk2>
      <a:srgbClr val="002D62"/>
    </a:dk2>
    <a:lt2>
      <a:srgbClr val="E31B23"/>
    </a:lt2>
    <a:accent1>
      <a:srgbClr val="FDF9DC"/>
    </a:accent1>
    <a:accent2>
      <a:srgbClr val="FFFFFF"/>
    </a:accent2>
    <a:accent3>
      <a:srgbClr val="FFFFFF"/>
    </a:accent3>
    <a:accent4>
      <a:srgbClr val="FFFFFE"/>
    </a:accent4>
    <a:accent5>
      <a:srgbClr val="FFFFFE"/>
    </a:accent5>
    <a:accent6>
      <a:srgbClr val="FFFFFE"/>
    </a:accent6>
    <a:hlink>
      <a:srgbClr val="93785C"/>
    </a:hlink>
    <a:folHlink>
      <a:srgbClr val="93785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Essential</Template>
  <TotalTime>4980</TotalTime>
  <Words>1608</Words>
  <Application>Microsoft Office PowerPoint</Application>
  <PresentationFormat>On-screen Show (4:3)</PresentationFormat>
  <Paragraphs>258</Paragraphs>
  <Slides>37</Slides>
  <Notes>18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The 2014 Condition of College and Career Readiness of Hispanic Students</vt:lpstr>
      <vt:lpstr>                 Agenda  - About ACT - Findings of 2014 report – National - Trends of Hispanic students - First Generation Students report - Resources available - Q&amp;A     </vt:lpstr>
      <vt:lpstr>PowerPoint Presentation</vt:lpstr>
      <vt:lpstr>PowerPoint Presentation</vt:lpstr>
      <vt:lpstr>The 2014 Condition of College and Career Readiness of Hispanic Students</vt:lpstr>
      <vt:lpstr>What is meant by College Readiness</vt:lpstr>
      <vt:lpstr>What is meant by College Readiness</vt:lpstr>
      <vt:lpstr>College Readiness Benchmarks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College Readiness – Report Basics</vt:lpstr>
      <vt:lpstr>Educational Aspirations</vt:lpstr>
      <vt:lpstr>College Readiness Benchmark Attainment</vt:lpstr>
      <vt:lpstr>CRB Attainment &amp; Near Attainment</vt:lpstr>
      <vt:lpstr># of CRBs Attained</vt:lpstr>
      <vt:lpstr>It is important to remember…</vt:lpstr>
      <vt:lpstr>It is important to remember…</vt:lpstr>
      <vt:lpstr>Additional Resources   </vt:lpstr>
      <vt:lpstr>PowerPoint Presentation</vt:lpstr>
      <vt:lpstr>PowerPoint Presentation</vt:lpstr>
      <vt:lpstr>PowerPoint Presentation</vt:lpstr>
      <vt:lpstr>ACT Social Media</vt:lpstr>
      <vt:lpstr>ACT Student Phone App</vt:lpstr>
      <vt:lpstr>Internet Resources</vt:lpstr>
      <vt:lpstr>PowerPoint Presentation</vt:lpstr>
      <vt:lpstr>PowerPoint Presentation</vt:lpstr>
      <vt:lpstr>PowerPoint Presentation</vt:lpstr>
    </vt:vector>
  </TitlesOfParts>
  <Company>ACT,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A. Belgarde</dc:creator>
  <cp:lastModifiedBy>Juan Garcia</cp:lastModifiedBy>
  <cp:revision>150</cp:revision>
  <cp:lastPrinted>2013-09-16T14:40:16Z</cp:lastPrinted>
  <dcterms:created xsi:type="dcterms:W3CDTF">2012-11-05T19:49:52Z</dcterms:created>
  <dcterms:modified xsi:type="dcterms:W3CDTF">2014-10-14T19:33:39Z</dcterms:modified>
</cp:coreProperties>
</file>